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36" r:id="rId2"/>
    <p:sldId id="258" r:id="rId3"/>
    <p:sldId id="259" r:id="rId4"/>
    <p:sldId id="327" r:id="rId5"/>
    <p:sldId id="338" r:id="rId6"/>
    <p:sldId id="328" r:id="rId7"/>
    <p:sldId id="260" r:id="rId8"/>
    <p:sldId id="322" r:id="rId9"/>
    <p:sldId id="261" r:id="rId10"/>
    <p:sldId id="334" r:id="rId11"/>
    <p:sldId id="326" r:id="rId12"/>
    <p:sldId id="290" r:id="rId13"/>
    <p:sldId id="291" r:id="rId14"/>
    <p:sldId id="312" r:id="rId15"/>
    <p:sldId id="332" r:id="rId16"/>
    <p:sldId id="292" r:id="rId17"/>
    <p:sldId id="331" r:id="rId18"/>
    <p:sldId id="335" r:id="rId19"/>
    <p:sldId id="293" r:id="rId20"/>
    <p:sldId id="306" r:id="rId21"/>
    <p:sldId id="262" r:id="rId22"/>
    <p:sldId id="296" r:id="rId23"/>
    <p:sldId id="308" r:id="rId24"/>
    <p:sldId id="295" r:id="rId25"/>
    <p:sldId id="319" r:id="rId26"/>
    <p:sldId id="297" r:id="rId27"/>
    <p:sldId id="337" r:id="rId28"/>
    <p:sldId id="263" r:id="rId29"/>
    <p:sldId id="317" r:id="rId30"/>
    <p:sldId id="329" r:id="rId31"/>
    <p:sldId id="264" r:id="rId32"/>
    <p:sldId id="265" r:id="rId33"/>
    <p:sldId id="266" r:id="rId34"/>
    <p:sldId id="316" r:id="rId35"/>
    <p:sldId id="267" r:id="rId36"/>
    <p:sldId id="325" r:id="rId37"/>
    <p:sldId id="333" r:id="rId38"/>
    <p:sldId id="313" r:id="rId39"/>
    <p:sldId id="268" r:id="rId40"/>
    <p:sldId id="269" r:id="rId41"/>
    <p:sldId id="270" r:id="rId42"/>
    <p:sldId id="294" r:id="rId43"/>
    <p:sldId id="271" r:id="rId44"/>
    <p:sldId id="299" r:id="rId45"/>
    <p:sldId id="300" r:id="rId46"/>
    <p:sldId id="302" r:id="rId47"/>
    <p:sldId id="309" r:id="rId48"/>
    <p:sldId id="310" r:id="rId49"/>
    <p:sldId id="314" r:id="rId50"/>
    <p:sldId id="303" r:id="rId51"/>
    <p:sldId id="311" r:id="rId52"/>
    <p:sldId id="315" r:id="rId53"/>
    <p:sldId id="330" r:id="rId54"/>
    <p:sldId id="324" r:id="rId55"/>
    <p:sldId id="287" r:id="rId56"/>
    <p:sldId id="288" r:id="rId57"/>
  </p:sldIdLst>
  <p:sldSz cx="9144000" cy="5715000" type="screen16x1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93" autoAdjust="0"/>
  </p:normalViewPr>
  <p:slideViewPr>
    <p:cSldViewPr>
      <p:cViewPr>
        <p:scale>
          <a:sx n="62" d="100"/>
          <a:sy n="62" d="100"/>
        </p:scale>
        <p:origin x="-1602" y="-5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290D73-243E-4508-9BA1-085E70F317D7}" type="datetimeFigureOut">
              <a:rPr lang="tr-TR"/>
              <a:t>19.04.2021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E5A07C-E1EB-4021-8D54-FCA8B69D9BE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55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03C696-959A-47F7-A0C1-534719E430B6}" type="datetimeFigureOut">
              <a:rPr lang="tr-TR"/>
              <a:t>19.04.2021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BD638D-2928-41C3-99A5-A123DDDFC5F7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250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D638D-2928-41C3-99A5-A123DDDFC5F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86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59237" y="4441829"/>
            <a:ext cx="1152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1200" smtClean="0">
                <a:solidFill>
                  <a:schemeClr val="bg1"/>
                </a:solidFill>
              </a:rPr>
              <a:t>Hazırlayan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33388"/>
            <a:ext cx="23050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şlık 9"/>
          <p:cNvSpPr>
            <a:spLocks noGrp="1"/>
          </p:cNvSpPr>
          <p:nvPr>
            <p:ph type="title" hasCustomPrompt="1"/>
          </p:nvPr>
        </p:nvSpPr>
        <p:spPr>
          <a:xfrm>
            <a:off x="611560" y="2353444"/>
            <a:ext cx="7848872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i="0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 hasCustomPrompt="1"/>
          </p:nvPr>
        </p:nvSpPr>
        <p:spPr>
          <a:xfrm>
            <a:off x="1223628" y="4801716"/>
            <a:ext cx="6624736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87350"/>
            <a:ext cx="438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78396" y="743769"/>
            <a:ext cx="7776864" cy="43204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57200" y="1633364"/>
            <a:ext cx="8219256" cy="3672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Metin Yer Tutucusu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1196"/>
            <a:ext cx="5977408" cy="288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4"/>
          </p:nvPr>
        </p:nvSpPr>
        <p:spPr>
          <a:xfrm>
            <a:off x="8529638" y="744538"/>
            <a:ext cx="431800" cy="152400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17A6435-9C0C-4B3C-9CEA-EDBE5F86AE3D}" type="slidenum">
              <a:rPr lang="tr-TR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87350"/>
            <a:ext cx="438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78396" y="743769"/>
            <a:ext cx="7776864" cy="43204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Metin Yer Tutucusu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1196"/>
            <a:ext cx="5977408" cy="288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633364"/>
            <a:ext cx="4038600" cy="36724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648200" y="1633364"/>
            <a:ext cx="4038600" cy="36724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4"/>
          </p:nvPr>
        </p:nvSpPr>
        <p:spPr>
          <a:xfrm>
            <a:off x="8529638" y="744538"/>
            <a:ext cx="431800" cy="152400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513F4C6-174B-4D30-9879-D827C856382A}" type="slidenum">
              <a:rPr lang="tr-TR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87350"/>
            <a:ext cx="438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78396" y="743769"/>
            <a:ext cx="7776864" cy="43204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Metin Yer Tutucusu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1196"/>
            <a:ext cx="5977408" cy="288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457200" y="1676293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209428"/>
            <a:ext cx="4040188" cy="3096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676293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4645026" y="2209428"/>
            <a:ext cx="4041775" cy="3096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3" name="Slayt Numarası Yer Tutucusu 5"/>
          <p:cNvSpPr>
            <a:spLocks noGrp="1"/>
          </p:cNvSpPr>
          <p:nvPr>
            <p:ph type="sldNum" sz="quarter" idx="14"/>
          </p:nvPr>
        </p:nvSpPr>
        <p:spPr>
          <a:xfrm>
            <a:off x="8529638" y="744538"/>
            <a:ext cx="431800" cy="152400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3CC0EE8-92F9-4840-83E9-25A5731897B9}" type="slidenum">
              <a:rPr lang="tr-TR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şlık ve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87350"/>
            <a:ext cx="438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78396" y="743769"/>
            <a:ext cx="7776864" cy="43204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Metin Yer Tutucusu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1196"/>
            <a:ext cx="5977408" cy="288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3575050" y="1633364"/>
            <a:ext cx="5111750" cy="367240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10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457213" y="2713484"/>
            <a:ext cx="3008313" cy="259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Metin Yer Tutucusu 2"/>
          <p:cNvSpPr>
            <a:spLocks noGrp="1"/>
          </p:cNvSpPr>
          <p:nvPr>
            <p:ph type="body" idx="14" hasCustomPrompt="1"/>
          </p:nvPr>
        </p:nvSpPr>
        <p:spPr>
          <a:xfrm>
            <a:off x="457200" y="1633364"/>
            <a:ext cx="3009600" cy="108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Slayt Numarası Yer Tutucusu 5"/>
          <p:cNvSpPr>
            <a:spLocks noGrp="1"/>
          </p:cNvSpPr>
          <p:nvPr>
            <p:ph type="sldNum" sz="quarter" idx="15"/>
          </p:nvPr>
        </p:nvSpPr>
        <p:spPr>
          <a:xfrm>
            <a:off x="8529638" y="744538"/>
            <a:ext cx="431800" cy="152400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5E0ECE6-4164-4EF2-8E7F-D2FC8DC6FD00}" type="slidenum">
              <a:rPr lang="tr-TR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2068" y="2229556"/>
            <a:ext cx="7408333" cy="28755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81940"/>
            <a:ext cx="8229600" cy="104394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5208588"/>
            <a:ext cx="3786187" cy="3048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FBD238-8042-4721-9E14-D7763A9FD342}" type="datetimeFigureOut">
              <a:rPr lang="tr-TR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5208588"/>
            <a:ext cx="3786188" cy="3048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0975" y="5208588"/>
            <a:ext cx="1162050" cy="3048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BD87BC-77C2-41D5-9A33-3C9C404814B5}" type="slidenum">
              <a:rPr lang="tr-TR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Myriad Pro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Myriad Pro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Myriad Pro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Myriad Pro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-seminer\motivasyon resimler\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1276"/>
            <a:ext cx="7200800" cy="3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/>
          <p:nvPr/>
        </p:nvSpPr>
        <p:spPr bwMode="auto">
          <a:xfrm>
            <a:off x="861910" y="3283225"/>
            <a:ext cx="7238482" cy="61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sz="3000" dirty="0">
                <a:solidFill>
                  <a:schemeClr val="bg1"/>
                </a:solidFill>
                <a:latin typeface="Constantia" pitchFamily="18" charset="0"/>
              </a:rPr>
              <a:t>BAŞARIYA GİDEN YOLDA MOTİVASYON</a:t>
            </a:r>
            <a:endParaRPr lang="tr-TR" sz="3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3" name="Metin Yer Tutucusu 12"/>
          <p:cNvSpPr>
            <a:spLocks noGrp="1"/>
          </p:cNvSpPr>
          <p:nvPr>
            <p:ph type="body" sz="quarter" idx="14"/>
          </p:nvPr>
        </p:nvSpPr>
        <p:spPr>
          <a:xfrm>
            <a:off x="1331640" y="4801716"/>
            <a:ext cx="6624736" cy="288032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HAZIRLAYAN:</a:t>
            </a:r>
          </a:p>
          <a:p>
            <a:r>
              <a:rPr lang="tr-TR" dirty="0" smtClean="0"/>
              <a:t>Özge ÖZKAN</a:t>
            </a:r>
          </a:p>
          <a:p>
            <a:r>
              <a:rPr lang="tr-TR" dirty="0" smtClean="0"/>
              <a:t>Rehber Öğretmen</a:t>
            </a:r>
          </a:p>
          <a:p>
            <a:r>
              <a:rPr lang="tr-TR" dirty="0" smtClean="0"/>
              <a:t>Seval-Ahmet Çetin Fen Lisesi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latin typeface="Comic Sans MS" panose="030F0702030302020204" pitchFamily="66" charset="0"/>
              </a:rPr>
              <a:t>1</a:t>
            </a:r>
            <a:r>
              <a:rPr lang="tr-TR" i="0" dirty="0" smtClean="0">
                <a:latin typeface="Comic Sans MS" panose="030F0702030302020204" pitchFamily="66" charset="0"/>
              </a:rPr>
              <a:t>-Hedef Belirlemek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579"/>
            <a:ext cx="6039410" cy="3774631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Başarıya Giden Yolda Motivasyon</a:t>
            </a: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51520" y="524758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 err="1">
                <a:latin typeface="Monotype Corsiva" pitchFamily="66" charset="0"/>
              </a:rPr>
              <a:t>Frankl’a</a:t>
            </a:r>
            <a:r>
              <a:rPr lang="tr-TR" sz="1200" dirty="0">
                <a:latin typeface="Monotype Corsiva" pitchFamily="66" charset="0"/>
              </a:rPr>
              <a:t> göre: “Yaşamında hiçbir anlam, amaç, hedef göremeyen ve bu nedenle sürdürmeyi anlamsız bulan kişinin vay haline. </a:t>
            </a:r>
            <a:endParaRPr lang="tr-TR" sz="1200" dirty="0" smtClean="0">
              <a:latin typeface="Monotype Corsiva" pitchFamily="66" charset="0"/>
            </a:endParaRPr>
          </a:p>
          <a:p>
            <a:pPr algn="ctr"/>
            <a:r>
              <a:rPr lang="tr-TR" sz="1200" dirty="0" smtClean="0">
                <a:latin typeface="Monotype Corsiva" pitchFamily="66" charset="0"/>
              </a:rPr>
              <a:t>Kaybetmesi </a:t>
            </a:r>
            <a:r>
              <a:rPr lang="tr-TR" sz="1200" dirty="0">
                <a:latin typeface="Monotype Corsiva" pitchFamily="66" charset="0"/>
              </a:rPr>
              <a:t>uzun sürmeyecektir</a:t>
            </a:r>
            <a:r>
              <a:rPr lang="tr-TR" sz="1200" dirty="0" smtClean="0">
                <a:latin typeface="Monotype Corsiva" pitchFamily="66" charset="0"/>
              </a:rPr>
              <a:t>..”</a:t>
            </a:r>
            <a:endParaRPr lang="tr-TR" sz="1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Hedefini belirle, hayatını değiştir..!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61" y="1633538"/>
            <a:ext cx="5235165" cy="3671887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Başarıya Giden Yolda Motivasyon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i="0" dirty="0" smtClean="0">
                <a:latin typeface="Comic Sans MS" panose="030F0702030302020204" pitchFamily="66" charset="0"/>
              </a:rPr>
              <a:t>2-Plan Yapmak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931" y="1636525"/>
            <a:ext cx="5503025" cy="3665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Unvan 1"/>
          <p:cNvSpPr>
            <a:spLocks noGrp="1"/>
          </p:cNvSpPr>
          <p:nvPr>
            <p:ph type="title"/>
          </p:nvPr>
        </p:nvSpPr>
        <p:spPr bwMode="auto">
          <a:xfrm>
            <a:off x="677863" y="744538"/>
            <a:ext cx="77771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i="0" dirty="0" smtClean="0">
                <a:latin typeface="Comic Sans MS" panose="030F0702030302020204" pitchFamily="66" charset="0"/>
              </a:rPr>
              <a:t>3-Erteleme-mek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22" y="1709261"/>
            <a:ext cx="5710844" cy="352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İçerik Yer Tutucus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796" y="1633538"/>
            <a:ext cx="4995296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68" y="1633538"/>
            <a:ext cx="5308752" cy="3671887"/>
          </a:xfrm>
        </p:spPr>
      </p:pic>
      <p:sp>
        <p:nvSpPr>
          <p:cNvPr id="17411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smtClean="0"/>
              <a:t>Başarıya Giden Yolda Motivasyon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061814" y="841279"/>
            <a:ext cx="505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tr-T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i="0" dirty="0" smtClean="0">
                <a:latin typeface="Comic Sans MS" panose="030F0702030302020204" pitchFamily="66" charset="0"/>
              </a:rPr>
              <a:t>4-Etkili ve verimli Çalışma Yollarını Öğrenmek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4" y="1489348"/>
            <a:ext cx="4608513" cy="393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i="0" dirty="0" smtClean="0">
                <a:latin typeface="Comic Sans MS" panose="030F0702030302020204" pitchFamily="66" charset="0"/>
              </a:rPr>
              <a:t>Etkili ve verimli Çalışma Yollarını Öğrenmek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2091"/>
            <a:ext cx="3816424" cy="4188220"/>
          </a:xfrm>
        </p:spPr>
      </p:pic>
      <p:sp>
        <p:nvSpPr>
          <p:cNvPr id="18436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Unvan 1"/>
          <p:cNvSpPr>
            <a:spLocks noGrp="1"/>
          </p:cNvSpPr>
          <p:nvPr>
            <p:ph type="title"/>
          </p:nvPr>
        </p:nvSpPr>
        <p:spPr bwMode="auto">
          <a:xfrm>
            <a:off x="677863" y="588963"/>
            <a:ext cx="777716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spcBef>
                <a:spcPct val="50000"/>
              </a:spcBef>
            </a:pPr>
            <a:r>
              <a:rPr lang="tr-TR" sz="4000" i="0" smtClean="0">
                <a:solidFill>
                  <a:srgbClr val="000000"/>
                </a:solidFill>
                <a:latin typeface="Comic Sans MS" panose="030F0702030302020204" pitchFamily="66" charset="0"/>
              </a:rPr>
              <a:t>EĞİTİMDE</a:t>
            </a:r>
            <a:br>
              <a:rPr lang="tr-TR" sz="4000" i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tr-TR" sz="4000" smtClean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5" y="1381128"/>
            <a:ext cx="8218487" cy="258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dirty="0" smtClean="0"/>
              <a:t>Başarıya Giden Yolda Motivasyon</a:t>
            </a:r>
          </a:p>
        </p:txBody>
      </p:sp>
      <p:sp>
        <p:nvSpPr>
          <p:cNvPr id="6" name="İçerik Yer Tutucusu 1"/>
          <p:cNvSpPr>
            <a:spLocks noGrp="1"/>
          </p:cNvSpPr>
          <p:nvPr/>
        </p:nvSpPr>
        <p:spPr>
          <a:xfrm>
            <a:off x="2351088" y="2497138"/>
            <a:ext cx="4895850" cy="30972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Hedef belirlemek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Plân </a:t>
            </a: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yapmak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Ertelememek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Etkili ve verimli 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çalışma yollarını </a:t>
            </a: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öğrenmek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Motivasyonu </a:t>
            </a:r>
            <a:r>
              <a:rPr lang="tr-T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sağlamak</a:t>
            </a:r>
            <a:endParaRPr lang="tr-T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ClrTx/>
              <a:buSzTx/>
              <a:buFont typeface="Symbol" pitchFamily="18" charset="2"/>
              <a:buNone/>
              <a:defRPr/>
            </a:pPr>
            <a:endParaRPr lang="tr-TR" sz="3600" kern="0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i="0" smtClean="0">
                <a:latin typeface="Comic Sans MS" panose="030F0702030302020204" pitchFamily="66" charset="0"/>
              </a:rPr>
              <a:t>5-Motivasyonu Sağlamak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96" y="1634447"/>
            <a:ext cx="6201295" cy="3670069"/>
          </a:xfrm>
        </p:spPr>
      </p:pic>
      <p:sp>
        <p:nvSpPr>
          <p:cNvPr id="19460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863" y="647700"/>
            <a:ext cx="7777162" cy="431800"/>
          </a:xfrm>
        </p:spPr>
        <p:txBody>
          <a:bodyPr/>
          <a:lstStyle/>
          <a:p>
            <a:pPr>
              <a:defRPr/>
            </a:pPr>
            <a:r>
              <a:rPr lang="tr-TR" sz="4400" i="0" kern="0" dirty="0">
                <a:solidFill>
                  <a:prstClr val="black"/>
                </a:solidFill>
                <a:latin typeface="Comic Sans MS" panose="030F0702030302020204"/>
              </a:rPr>
              <a:t>SEMİNER AKIŞI</a:t>
            </a:r>
            <a:br>
              <a:rPr lang="tr-TR" sz="4400" i="0" kern="0" dirty="0">
                <a:solidFill>
                  <a:prstClr val="black"/>
                </a:solidFill>
                <a:latin typeface="Comic Sans MS" panose="030F0702030302020204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>
          <a:xfrm>
            <a:off x="457200" y="1493838"/>
            <a:ext cx="8218488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dirty="0" smtClean="0">
                <a:latin typeface="Comic Sans MS" panose="030F0702030302020204" pitchFamily="66" charset="0"/>
              </a:rPr>
              <a:t>Başarı nedir?</a:t>
            </a:r>
          </a:p>
          <a:p>
            <a:pPr eaLnBrk="1" hangingPunct="1"/>
            <a:r>
              <a:rPr lang="tr-TR" sz="2600" dirty="0" smtClean="0">
                <a:latin typeface="Comic Sans MS" panose="030F0702030302020204" pitchFamily="66" charset="0"/>
              </a:rPr>
              <a:t>Eğitimde başarı nedir?</a:t>
            </a:r>
          </a:p>
          <a:p>
            <a:pPr eaLnBrk="1" hangingPunct="1"/>
            <a:r>
              <a:rPr lang="tr-TR" sz="2600" dirty="0" smtClean="0">
                <a:latin typeface="Comic Sans MS" panose="030F0702030302020204" pitchFamily="66" charset="0"/>
              </a:rPr>
              <a:t>Eğitimde başarıya giden yolda yapmamız gerekenler nelerdir?</a:t>
            </a:r>
          </a:p>
          <a:p>
            <a:pPr eaLnBrk="1" hangingPunct="1"/>
            <a:r>
              <a:rPr lang="tr-TR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Motivasyon</a:t>
            </a:r>
            <a:r>
              <a:rPr lang="tr-TR" sz="2600" dirty="0" smtClean="0">
                <a:latin typeface="Comic Sans MS" panose="030F0702030302020204" pitchFamily="66" charset="0"/>
              </a:rPr>
              <a:t> nedir?</a:t>
            </a:r>
          </a:p>
          <a:p>
            <a:pPr eaLnBrk="1" hangingPunct="1"/>
            <a:r>
              <a:rPr lang="tr-TR" sz="2600" dirty="0" smtClean="0">
                <a:latin typeface="Comic Sans MS" panose="030F0702030302020204" pitchFamily="66" charset="0"/>
              </a:rPr>
              <a:t>Motivasyonu etkileyen iç ve dış </a:t>
            </a:r>
            <a:r>
              <a:rPr lang="tr-TR" sz="2600" dirty="0">
                <a:latin typeface="Comic Sans MS" panose="030F0702030302020204" pitchFamily="66" charset="0"/>
              </a:rPr>
              <a:t>faktörler  </a:t>
            </a:r>
            <a:r>
              <a:rPr lang="tr-TR" sz="2600" dirty="0" smtClean="0">
                <a:latin typeface="Comic Sans MS" panose="030F0702030302020204" pitchFamily="66" charset="0"/>
              </a:rPr>
              <a:t>nelerdir?</a:t>
            </a:r>
          </a:p>
          <a:p>
            <a:pPr eaLnBrk="1" hangingPunct="1"/>
            <a:r>
              <a:rPr lang="tr-TR" sz="2600" dirty="0" smtClean="0">
                <a:latin typeface="Comic Sans MS" panose="030F0702030302020204" pitchFamily="66" charset="0"/>
              </a:rPr>
              <a:t>Motivasyon türleri nelerdir?</a:t>
            </a:r>
          </a:p>
          <a:p>
            <a:pPr eaLnBrk="1" hangingPunct="1"/>
            <a:r>
              <a:rPr lang="tr-TR" sz="2600" dirty="0" smtClean="0">
                <a:latin typeface="Comic Sans MS" panose="030F0702030302020204" pitchFamily="66" charset="0"/>
              </a:rPr>
              <a:t>Motivasyonu artırma yolları nelerdir?</a:t>
            </a:r>
          </a:p>
        </p:txBody>
      </p:sp>
      <p:sp>
        <p:nvSpPr>
          <p:cNvPr id="10244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dirty="0" smtClean="0"/>
              <a:t>Başarıya Giden Yolda Motivasyon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Unvan 1"/>
          <p:cNvSpPr>
            <a:spLocks noGrp="1"/>
          </p:cNvSpPr>
          <p:nvPr>
            <p:ph type="title"/>
          </p:nvPr>
        </p:nvSpPr>
        <p:spPr bwMode="auto">
          <a:xfrm>
            <a:off x="677863" y="593725"/>
            <a:ext cx="777716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4400" i="0" smtClean="0">
                <a:solidFill>
                  <a:srgbClr val="000000"/>
                </a:solidFill>
                <a:latin typeface="Candara" panose="020E0502030303020204" pitchFamily="34" charset="0"/>
              </a:rPr>
              <a:t>Motivasyon Nedir?</a:t>
            </a:r>
            <a:endParaRPr lang="tr-TR" smtClean="0"/>
          </a:p>
        </p:txBody>
      </p:sp>
      <p:sp>
        <p:nvSpPr>
          <p:cNvPr id="10243" name="İçerik Yer Tutucusu 2"/>
          <p:cNvSpPr>
            <a:spLocks noGrp="1"/>
          </p:cNvSpPr>
          <p:nvPr>
            <p:ph idx="1"/>
          </p:nvPr>
        </p:nvSpPr>
        <p:spPr bwMode="auto">
          <a:xfrm>
            <a:off x="0" y="1511300"/>
            <a:ext cx="9036050" cy="4203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Comic Sans MS" panose="030F0702030302020204" pitchFamily="66" charset="0"/>
              </a:rPr>
              <a:t>Her gün pek çok kez ismini duyduğumuz ve adını andığımız motivasyon kavramı neyi ifade etmektedir?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Comic Sans MS" panose="030F0702030302020204" pitchFamily="66" charset="0"/>
              </a:rPr>
              <a:t> Günlük kullanımda motive olmak, motive etmek gibi Türkçeleştirdiğimiz bu kavram, </a:t>
            </a:r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istek</a:t>
            </a:r>
            <a:r>
              <a:rPr lang="tr-TR" sz="2400" dirty="0" smtClean="0">
                <a:latin typeface="Comic Sans MS" panose="030F0702030302020204" pitchFamily="66" charset="0"/>
              </a:rPr>
              <a:t>, </a:t>
            </a:r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isteklendirme</a:t>
            </a:r>
            <a:r>
              <a:rPr lang="tr-TR" sz="2400" dirty="0" smtClean="0">
                <a:latin typeface="Comic Sans MS" panose="030F0702030302020204" pitchFamily="66" charset="0"/>
              </a:rPr>
              <a:t>, coşku, heyecan vb. kelimelerle tanımlanmaktadır.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Aslında motivasyon, bunun da ötesinde kişinin bir 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hedefe yönelmesini</a:t>
            </a:r>
            <a:r>
              <a:rPr lang="tr-T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ve bunun için </a:t>
            </a:r>
            <a:r>
              <a:rPr 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çaba göstermesini </a:t>
            </a:r>
            <a:r>
              <a:rPr lang="tr-T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sağlayan daha karmaşık ve daha genel bir süreci ifade etmektedir.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0483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/>
          <p:cNvSpPr>
            <a:spLocks noGrp="1"/>
          </p:cNvSpPr>
          <p:nvPr>
            <p:ph type="title"/>
          </p:nvPr>
        </p:nvSpPr>
        <p:spPr bwMode="auto">
          <a:xfrm>
            <a:off x="677863" y="593725"/>
            <a:ext cx="777716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4400" i="0" smtClean="0">
                <a:solidFill>
                  <a:srgbClr val="000000"/>
                </a:solidFill>
                <a:latin typeface="Candara" panose="020E0502030303020204" pitchFamily="34" charset="0"/>
              </a:rPr>
              <a:t>Motivasyon Nedir?</a:t>
            </a:r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33538"/>
            <a:ext cx="5410200" cy="408146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İnsanı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ihtiyaçlarını</a:t>
            </a:r>
            <a:r>
              <a:rPr lang="tr-TR" sz="2800" dirty="0">
                <a:latin typeface="Comic Sans MS" panose="030F0702030302020204" pitchFamily="66" charset="0"/>
              </a:rPr>
              <a:t> karşılamak için harekete geçiren itici güce </a:t>
            </a:r>
            <a:r>
              <a:rPr lang="tr-TR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motivasyon</a:t>
            </a:r>
            <a:r>
              <a:rPr lang="tr-TR" sz="2800" dirty="0">
                <a:solidFill>
                  <a:srgbClr val="073E87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>
                <a:latin typeface="Comic Sans MS" panose="030F0702030302020204" pitchFamily="66" charset="0"/>
              </a:rPr>
              <a:t>denir</a:t>
            </a:r>
            <a:r>
              <a:rPr lang="tr-TR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None/>
              <a:defRPr/>
            </a:pPr>
            <a:endParaRPr lang="tr-TR" sz="28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None/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tr-TR" sz="28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21508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>
                <a:solidFill>
                  <a:srgbClr val="FFFFFF"/>
                </a:solidFill>
              </a:rPr>
              <a:t>Başarıya Giden Yolda Motivasyon</a:t>
            </a:r>
          </a:p>
          <a:p>
            <a:pPr eaLnBrk="1" hangingPunct="1"/>
            <a:endParaRPr lang="tr-TR" smtClean="0"/>
          </a:p>
        </p:txBody>
      </p:sp>
      <p:pic>
        <p:nvPicPr>
          <p:cNvPr id="21509" name="Picture 2" descr="C:\Users\fatih\Desktop\motivasyon resimler\motivasy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20875"/>
            <a:ext cx="27352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nvan 1"/>
          <p:cNvSpPr>
            <a:spLocks noGrp="1"/>
          </p:cNvSpPr>
          <p:nvPr>
            <p:ph type="title"/>
          </p:nvPr>
        </p:nvSpPr>
        <p:spPr bwMode="auto">
          <a:xfrm>
            <a:off x="677863" y="593725"/>
            <a:ext cx="7777162" cy="82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4400" i="0" dirty="0" smtClean="0">
                <a:solidFill>
                  <a:srgbClr val="000000"/>
                </a:solidFill>
                <a:latin typeface="Candara" panose="020E0502030303020204" pitchFamily="34" charset="0"/>
              </a:rPr>
              <a:t>Motivasyon</a:t>
            </a:r>
            <a:endParaRPr lang="tr-TR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89078"/>
            <a:ext cx="9144000" cy="42259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tr-TR" sz="2500" dirty="0" smtClean="0">
                <a:latin typeface="Comic Sans MS" panose="030F0702030302020204" pitchFamily="66" charset="0"/>
              </a:rPr>
              <a:t>“Bir atı suya götürebilirsiniz ama ona </a:t>
            </a:r>
            <a:r>
              <a:rPr lang="tr-TR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zorla</a:t>
            </a:r>
            <a:r>
              <a:rPr lang="tr-TR" sz="2500" dirty="0" smtClean="0">
                <a:latin typeface="Comic Sans MS" panose="030F0702030302020204" pitchFamily="66" charset="0"/>
              </a:rPr>
              <a:t> su içiremezsiniz.”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None/>
              <a:defRPr/>
            </a:pPr>
            <a:endParaRPr lang="tr-TR" sz="2500" dirty="0">
              <a:latin typeface="Comic Sans MS" panose="030F0702030302020204" pitchFamily="66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500" dirty="0" smtClean="0">
                <a:latin typeface="Comic Sans MS" panose="030F0702030302020204" pitchFamily="66" charset="0"/>
              </a:rPr>
              <a:t>Açlık, susuzluk, cinsellik gibi fizyolojik kökenli güdülere ‘</a:t>
            </a:r>
            <a:r>
              <a:rPr lang="tr-TR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dürtü</a:t>
            </a:r>
            <a:r>
              <a:rPr lang="tr-TR" sz="2500" dirty="0" smtClean="0">
                <a:latin typeface="Comic Sans MS" panose="030F0702030302020204" pitchFamily="66" charset="0"/>
              </a:rPr>
              <a:t>’ adı verilir. İnsanlara özgü başarma isteği gibi yüksek dürtülere ise ‘</a:t>
            </a:r>
            <a:r>
              <a:rPr lang="tr-TR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gereksinme (ihtiyaç)</a:t>
            </a:r>
            <a:r>
              <a:rPr lang="tr-TR" sz="2500" dirty="0" smtClean="0">
                <a:latin typeface="Comic Sans MS" panose="030F0702030302020204" pitchFamily="66" charset="0"/>
              </a:rPr>
              <a:t>’ denir.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500" dirty="0" smtClean="0">
              <a:latin typeface="Comic Sans MS" panose="030F0702030302020204" pitchFamily="66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Gereksinme(İhtiyaç)</a:t>
            </a:r>
            <a:r>
              <a:rPr lang="tr-TR" sz="2500" dirty="0" smtClean="0">
                <a:latin typeface="Comic Sans MS" panose="030F0702030302020204" pitchFamily="66" charset="0"/>
              </a:rPr>
              <a:t>-Uyarılma-Davranış-Doyum </a:t>
            </a:r>
            <a:r>
              <a:rPr lang="tr-TR" sz="2500" dirty="0">
                <a:latin typeface="Comic Sans MS" panose="030F0702030302020204" pitchFamily="66" charset="0"/>
              </a:rPr>
              <a:t>(Amaç)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None/>
              <a:defRPr/>
            </a:pPr>
            <a:endParaRPr lang="tr-TR" sz="25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None/>
              <a:defRPr/>
            </a:pPr>
            <a:endParaRPr lang="tr-TR" sz="25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500" dirty="0" smtClean="0">
                <a:latin typeface="Comic Sans MS" panose="030F0702030302020204" pitchFamily="66" charset="0"/>
              </a:rPr>
              <a:t>               </a:t>
            </a:r>
            <a:endParaRPr lang="tr-TR" sz="2500" dirty="0">
              <a:latin typeface="Comic Sans MS" panose="030F0702030302020204" pitchFamily="66" charset="0"/>
            </a:endParaRPr>
          </a:p>
        </p:txBody>
      </p:sp>
      <p:sp>
        <p:nvSpPr>
          <p:cNvPr id="22532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>
                <a:solidFill>
                  <a:srgbClr val="FFFFFF"/>
                </a:solidFill>
              </a:rPr>
              <a:t>Başarıya Giden Yolda Motivasyon</a:t>
            </a:r>
          </a:p>
          <a:p>
            <a:pPr eaLnBrk="1" hangingPunct="1"/>
            <a:endParaRPr lang="tr-TR" smtClean="0"/>
          </a:p>
        </p:txBody>
      </p:sp>
      <p:pic>
        <p:nvPicPr>
          <p:cNvPr id="22533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02100"/>
            <a:ext cx="214153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Metin kutusu 1"/>
          <p:cNvSpPr txBox="1">
            <a:spLocks noChangeArrowheads="1"/>
          </p:cNvSpPr>
          <p:nvPr/>
        </p:nvSpPr>
        <p:spPr bwMode="auto">
          <a:xfrm>
            <a:off x="7739075" y="5376864"/>
            <a:ext cx="1404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sz="1600">
                <a:solidFill>
                  <a:srgbClr val="FF0000"/>
                </a:solidFill>
                <a:latin typeface="Monotype Corsiva" pitchFamily="66" charset="0"/>
              </a:rPr>
              <a:t>Aç olacaksınız..!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Unvan 1"/>
          <p:cNvSpPr>
            <a:spLocks noGrp="1"/>
          </p:cNvSpPr>
          <p:nvPr>
            <p:ph type="title"/>
          </p:nvPr>
        </p:nvSpPr>
        <p:spPr bwMode="auto">
          <a:xfrm>
            <a:off x="677863" y="593725"/>
            <a:ext cx="777716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4400" i="0" smtClean="0">
                <a:solidFill>
                  <a:srgbClr val="000000"/>
                </a:solidFill>
                <a:latin typeface="Candara" panose="020E0502030303020204" pitchFamily="34" charset="0"/>
              </a:rPr>
              <a:t>Motivasyon</a:t>
            </a:r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450" y="1633538"/>
            <a:ext cx="8864600" cy="396081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2600" dirty="0">
                <a:latin typeface="Comic Sans MS" panose="030F0702030302020204" pitchFamily="66" charset="0"/>
              </a:rPr>
              <a:t>Kısaca </a:t>
            </a:r>
            <a:r>
              <a:rPr lang="tr-TR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bir amaca</a:t>
            </a:r>
            <a:r>
              <a:rPr lang="tr-TR" sz="2600" dirty="0">
                <a:latin typeface="Comic Sans MS" panose="030F0702030302020204" pitchFamily="66" charset="0"/>
              </a:rPr>
              <a:t> ulaşma yolundaki </a:t>
            </a:r>
            <a:r>
              <a:rPr lang="tr-TR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tüm çabaların oluşturduğu süreci</a:t>
            </a:r>
            <a:r>
              <a:rPr lang="tr-TR" sz="2600" dirty="0">
                <a:latin typeface="Comic Sans MS" panose="030F0702030302020204" pitchFamily="66" charset="0"/>
              </a:rPr>
              <a:t>, motivasyon olarak ifade edebiliriz</a:t>
            </a:r>
            <a:r>
              <a:rPr lang="tr-TR" sz="2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None/>
              <a:defRPr/>
            </a:pPr>
            <a:endParaRPr lang="tr-TR" sz="2600" dirty="0" smtClean="0">
              <a:latin typeface="Comic Sans MS" panose="030F0702030302020204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2600" dirty="0" smtClean="0">
                <a:latin typeface="Comic Sans MS" panose="030F0702030302020204" pitchFamily="66" charset="0"/>
              </a:rPr>
              <a:t>Birey </a:t>
            </a:r>
            <a:r>
              <a:rPr lang="tr-TR" sz="2600" dirty="0">
                <a:latin typeface="Comic Sans MS" panose="030F0702030302020204" pitchFamily="66" charset="0"/>
              </a:rPr>
              <a:t>açısından hedeflerinin gerçekleşmesi bu çabaların </a:t>
            </a:r>
            <a:r>
              <a:rPr lang="tr-TR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sürekliliğine</a:t>
            </a:r>
            <a:r>
              <a:rPr lang="tr-TR" sz="2600" dirty="0">
                <a:latin typeface="Comic Sans MS" panose="030F0702030302020204" pitchFamily="66" charset="0"/>
              </a:rPr>
              <a:t> bağlıdır. </a:t>
            </a:r>
            <a:endParaRPr lang="tr-TR" sz="26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Arial" panose="020B0604020202020204" pitchFamily="34" charset="0"/>
              <a:buNone/>
              <a:defRPr/>
            </a:pPr>
            <a:endParaRPr lang="tr-TR" sz="2600" dirty="0" smtClean="0">
              <a:latin typeface="Comic Sans MS" panose="030F0702030302020204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2600" dirty="0" smtClean="0">
                <a:latin typeface="Comic Sans MS" panose="030F0702030302020204" pitchFamily="66" charset="0"/>
              </a:rPr>
              <a:t>O </a:t>
            </a:r>
            <a:r>
              <a:rPr lang="tr-TR" sz="2600" dirty="0">
                <a:latin typeface="Comic Sans MS" panose="030F0702030302020204" pitchFamily="66" charset="0"/>
              </a:rPr>
              <a:t>nedenle bir çaba içine girmek ve bu çabayı devam ettirebilmek </a:t>
            </a:r>
            <a:r>
              <a:rPr lang="tr-TR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farklı faktörlerin </a:t>
            </a:r>
            <a:r>
              <a:rPr lang="tr-TR" sz="2600" dirty="0">
                <a:latin typeface="Comic Sans MS" panose="030F0702030302020204" pitchFamily="66" charset="0"/>
              </a:rPr>
              <a:t>bileşimine </a:t>
            </a:r>
            <a:r>
              <a:rPr lang="tr-TR" sz="2600" dirty="0" smtClean="0">
                <a:latin typeface="Comic Sans MS" panose="030F0702030302020204" pitchFamily="66" charset="0"/>
              </a:rPr>
              <a:t>bağlıdır</a:t>
            </a:r>
            <a:r>
              <a:rPr lang="tr-TR" sz="2600" dirty="0">
                <a:latin typeface="Comic Sans MS" panose="030F0702030302020204" pitchFamily="66" charset="0"/>
              </a:rPr>
              <a:t> </a:t>
            </a:r>
            <a:r>
              <a:rPr lang="tr-TR" sz="2800" dirty="0">
                <a:latin typeface="Comic Sans MS" panose="030F0702030302020204" pitchFamily="66" charset="0"/>
              </a:rPr>
              <a:t>(http://www.e-motivasyon.net</a:t>
            </a:r>
            <a:r>
              <a:rPr lang="tr-TR" sz="2800" dirty="0" smtClean="0">
                <a:latin typeface="Comic Sans MS" panose="030F0702030302020204" pitchFamily="66" charset="0"/>
              </a:rPr>
              <a:t>/).</a:t>
            </a:r>
            <a:endParaRPr lang="tr-TR" sz="2800" dirty="0">
              <a:latin typeface="Comic Sans MS" panose="030F0702030302020204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tr-TR" sz="2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600" dirty="0">
              <a:latin typeface="Comic Sans MS" panose="030F0702030302020204" pitchFamily="66" charset="0"/>
            </a:endParaRPr>
          </a:p>
        </p:txBody>
      </p:sp>
      <p:sp>
        <p:nvSpPr>
          <p:cNvPr id="23556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>
                <a:solidFill>
                  <a:srgbClr val="FFFFFF"/>
                </a:solidFill>
              </a:rPr>
              <a:t>Başarıya Giden Yolda Motivasyon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İhtiyaçlar Hiyerarşisi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72" y="1705372"/>
            <a:ext cx="5233789" cy="3407802"/>
          </a:xfrm>
        </p:spPr>
      </p:pic>
      <p:sp>
        <p:nvSpPr>
          <p:cNvPr id="25603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dirty="0" smtClean="0">
                <a:latin typeface="Comic Sans MS" panose="030F0702030302020204" pitchFamily="66" charset="0"/>
              </a:rPr>
              <a:t>Değişen Günümüz İhtiyaçlar Hiyerarşisi </a:t>
            </a:r>
            <a:r>
              <a:rPr lang="tr-TR" sz="2600" i="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tr-TR" sz="2600" i="0" dirty="0" smtClean="0">
              <a:latin typeface="Comic Sans MS" panose="030F0702030302020204" pitchFamily="66" charset="0"/>
            </a:endParaRPr>
          </a:p>
        </p:txBody>
      </p:sp>
      <p:sp>
        <p:nvSpPr>
          <p:cNvPr id="26627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78844"/>
            <a:ext cx="3048000" cy="25812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500" i="0" dirty="0" smtClean="0">
                <a:latin typeface="Comic Sans MS" panose="030F0702030302020204" pitchFamily="66" charset="0"/>
              </a:rPr>
              <a:t>İhtiyaçlar Hiyerarşisi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>
          <a:xfrm>
            <a:off x="0" y="1417638"/>
            <a:ext cx="9144000" cy="427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Alt sıralardaki gereksinimler </a:t>
            </a:r>
            <a:r>
              <a:rPr lang="tr-TR" sz="2400" dirty="0" smtClean="0">
                <a:latin typeface="Comic Sans MS" panose="030F0702030302020204" pitchFamily="66" charset="0"/>
              </a:rPr>
              <a:t>doyurulmadıkça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daha üst sıradaki gereksinimler</a:t>
            </a:r>
            <a:r>
              <a:rPr lang="tr-TR" sz="2400" dirty="0" smtClean="0">
                <a:latin typeface="Comic Sans MS" panose="030F0702030302020204" pitchFamily="66" charset="0"/>
              </a:rPr>
              <a:t> birey açısından fazla önem taşımayabilir.</a:t>
            </a:r>
          </a:p>
          <a:p>
            <a:pPr eaLnBrk="1" hangingPunct="1"/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Bireyden bireye düzeyler arasında farklılık </a:t>
            </a:r>
            <a:r>
              <a:rPr lang="tr-TR" sz="2400" dirty="0" smtClean="0">
                <a:latin typeface="Comic Sans MS" panose="030F0702030302020204" pitchFamily="66" charset="0"/>
              </a:rPr>
              <a:t>olabilir. Bazı kimselerde yakınlaşma ihtiyacı emniyet ve korunma ihtiyacından önce gelebilir. Fakat bir başkası için bu doğru olmayabilir.</a:t>
            </a:r>
          </a:p>
          <a:p>
            <a:pPr eaLnBrk="1" hangingPunct="1"/>
            <a:r>
              <a:rPr lang="tr-TR" sz="2400" dirty="0" smtClean="0">
                <a:latin typeface="Comic Sans MS" panose="030F0702030302020204" pitchFamily="66" charset="0"/>
              </a:rPr>
              <a:t>İnsanın içinde büyüdüğü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aile ortamı, kişilik özellikleri</a:t>
            </a:r>
            <a:r>
              <a:rPr lang="tr-TR" sz="2400" dirty="0" smtClean="0">
                <a:latin typeface="Comic Sans MS" panose="030F0702030302020204" pitchFamily="66" charset="0"/>
              </a:rPr>
              <a:t> ve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kültür değerleri </a:t>
            </a:r>
            <a:r>
              <a:rPr lang="tr-TR" sz="2400" dirty="0" smtClean="0">
                <a:latin typeface="Comic Sans MS" panose="030F0702030302020204" pitchFamily="66" charset="0"/>
              </a:rPr>
              <a:t>hangi düzeydeki güdülerin belirgin ve baskın rol oynayacağını saptar.</a:t>
            </a:r>
          </a:p>
          <a:p>
            <a:pPr eaLnBrk="1" hangingPunct="1"/>
            <a:endParaRPr lang="tr-TR" sz="2400" dirty="0" smtClean="0">
              <a:latin typeface="Comic Sans MS" panose="030F0702030302020204" pitchFamily="66" charset="0"/>
            </a:endParaRPr>
          </a:p>
          <a:p>
            <a:pPr eaLnBrk="1" hangingPunct="1"/>
            <a:endParaRPr lang="tr-T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7651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pic>
        <p:nvPicPr>
          <p:cNvPr id="27653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56" y="1777383"/>
            <a:ext cx="12414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dirty="0" smtClean="0">
                <a:latin typeface="Comic Sans MS" panose="030F0702030302020204" pitchFamily="66" charset="0"/>
              </a:rPr>
              <a:t>MOTİVASYONU ETKİLEYEN FAKTÖRLER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 bwMode="auto">
          <a:xfrm>
            <a:off x="457212" y="1633538"/>
            <a:ext cx="3394075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273050" indent="-273050" eaLnBrk="1" hangingPunct="1">
              <a:buClr>
                <a:srgbClr val="31B6FD"/>
              </a:buClr>
              <a:buFont typeface="Symbol" pitchFamily="18" charset="2"/>
              <a:buChar char=""/>
            </a:pPr>
            <a:endParaRPr lang="tr-TR" sz="2400" dirty="0" smtClean="0">
              <a:solidFill>
                <a:srgbClr val="073E87"/>
              </a:solidFill>
              <a:latin typeface="Comic Sans MS" panose="030F0702030302020204" pitchFamily="66" charset="0"/>
            </a:endParaRPr>
          </a:p>
          <a:p>
            <a:pPr marL="273050" indent="-273050" eaLnBrk="1" hangingPunct="1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Dışsal Faktörler</a:t>
            </a:r>
          </a:p>
          <a:p>
            <a:pPr marL="273050" indent="-273050" eaLnBrk="1" hangingPunct="1">
              <a:buClr>
                <a:srgbClr val="31B6FD"/>
              </a:buClr>
              <a:buFont typeface="Symbol" pitchFamily="18" charset="2"/>
              <a:buChar char=""/>
            </a:pPr>
            <a:endParaRPr lang="tr-TR" sz="2400" b="1" dirty="0" smtClean="0">
              <a:latin typeface="Comic Sans MS" panose="030F0702030302020204" pitchFamily="66" charset="0"/>
            </a:endParaRPr>
          </a:p>
          <a:p>
            <a:pPr marL="273050" indent="-273050" eaLnBrk="1" hangingPunct="1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İçsel Faktörler</a:t>
            </a:r>
          </a:p>
        </p:txBody>
      </p:sp>
      <p:sp>
        <p:nvSpPr>
          <p:cNvPr id="37891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>
                <a:solidFill>
                  <a:srgbClr val="FFFFFF"/>
                </a:solidFill>
              </a:rPr>
              <a:t>Başarıya Giden Yolda Motivasyon</a:t>
            </a:r>
            <a:endParaRPr lang="tr-TR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1850480"/>
            <a:ext cx="5071008" cy="3433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25" y="587375"/>
            <a:ext cx="7775575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0" i="0" kern="0" dirty="0">
                <a:solidFill>
                  <a:prstClr val="black"/>
                </a:solidFill>
                <a:latin typeface="Comic Sans MS" panose="030F0702030302020204"/>
              </a:rPr>
              <a:t>MOTİVASYONU </a:t>
            </a:r>
            <a:r>
              <a:rPr lang="tr-TR" b="0" i="0" kern="0" dirty="0" smtClean="0">
                <a:solidFill>
                  <a:prstClr val="black"/>
                </a:solidFill>
                <a:latin typeface="Comic Sans MS" panose="030F0702030302020204"/>
              </a:rPr>
              <a:t>ETKİLEYEN</a:t>
            </a:r>
            <a: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  <a:t/>
            </a:r>
            <a:b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</a:br>
            <a: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  <a:t>DIŞ ETKENLER</a:t>
            </a:r>
            <a:endParaRPr lang="tr-TR" dirty="0"/>
          </a:p>
        </p:txBody>
      </p:sp>
      <p:sp>
        <p:nvSpPr>
          <p:cNvPr id="28675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>
                <a:solidFill>
                  <a:srgbClr val="FFFFFF"/>
                </a:solidFill>
              </a:rPr>
              <a:t>Başarıya Giden Yolda Motivasyon</a:t>
            </a:r>
          </a:p>
          <a:p>
            <a:pPr eaLnBrk="1" hangingPunct="1"/>
            <a:endParaRPr lang="tr-TR" smtClean="0"/>
          </a:p>
        </p:txBody>
      </p:sp>
      <p:sp>
        <p:nvSpPr>
          <p:cNvPr id="5" name="Oval 4"/>
          <p:cNvSpPr>
            <a:spLocks noGrp="1" noChangeArrowheads="1"/>
          </p:cNvSpPr>
          <p:nvPr/>
        </p:nvSpPr>
        <p:spPr bwMode="auto">
          <a:xfrm>
            <a:off x="1187624" y="1508128"/>
            <a:ext cx="6696744" cy="345122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580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98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405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60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80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400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120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tr-TR" sz="7200" b="1" dirty="0">
                <a:solidFill>
                  <a:schemeClr val="bg1"/>
                </a:solidFill>
                <a:latin typeface="Comic Sans MS" panose="030F0702030302020204" pitchFamily="66" charset="0"/>
              </a:rPr>
              <a:t>ÇEVRE</a:t>
            </a:r>
          </a:p>
        </p:txBody>
      </p:sp>
      <p:pic>
        <p:nvPicPr>
          <p:cNvPr id="28677" name="Picture 5" descr="BD0698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05313"/>
            <a:ext cx="320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6062" y="5470992"/>
            <a:ext cx="17376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Otur Barış..! (içim içime sığmıyor.. </a:t>
            </a:r>
            <a:r>
              <a:rPr lang="tr-TR" sz="800" dirty="0" smtClean="0">
                <a:sym typeface="Wingdings" panose="05000000000000000000" pitchFamily="2" charset="2"/>
              </a:rPr>
              <a:t></a:t>
            </a:r>
            <a:r>
              <a:rPr lang="tr-TR" sz="800" dirty="0" smtClean="0"/>
              <a:t>)</a:t>
            </a:r>
            <a:endParaRPr lang="tr-TR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863" y="588963"/>
            <a:ext cx="7777162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0" i="0" kern="0" dirty="0">
                <a:solidFill>
                  <a:prstClr val="black"/>
                </a:solidFill>
                <a:latin typeface="Comic Sans MS" panose="030F0702030302020204"/>
              </a:rPr>
              <a:t>MOTİVASYONU ENGELLEYEN</a:t>
            </a:r>
            <a: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  <a:t/>
            </a:r>
            <a:b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</a:br>
            <a: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  <a:t>DIŞ ETKENLER</a:t>
            </a:r>
            <a:endParaRPr lang="tr-TR" dirty="0"/>
          </a:p>
        </p:txBody>
      </p:sp>
      <p:pic>
        <p:nvPicPr>
          <p:cNvPr id="29699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7379"/>
            <a:ext cx="3744416" cy="34785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dirty="0" smtClean="0">
                <a:solidFill>
                  <a:srgbClr val="FFFFFF"/>
                </a:solidFill>
              </a:rPr>
              <a:t>Başarıya Giden Yolda Motivasyon</a:t>
            </a:r>
          </a:p>
          <a:p>
            <a:pPr eaLnBrk="1" hangingPunct="1"/>
            <a:endParaRPr lang="tr-TR" dirty="0" smtClean="0"/>
          </a:p>
        </p:txBody>
      </p:sp>
      <p:pic>
        <p:nvPicPr>
          <p:cNvPr id="1026" name="Picture 2" descr="C:\Users\User\Desktop\10432190_10202895463200250_32556815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7" y="1790578"/>
            <a:ext cx="3838575" cy="34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863" y="588963"/>
            <a:ext cx="7777162" cy="433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i="0" kern="0" dirty="0">
                <a:solidFill>
                  <a:prstClr val="black"/>
                </a:solidFill>
                <a:latin typeface="Comic Sans MS" panose="030F0702030302020204"/>
              </a:rPr>
              <a:t>BAŞARI NEDİR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495" y="1614490"/>
            <a:ext cx="8415337" cy="39793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Comic Sans MS" panose="030F0702030302020204" pitchFamily="66" charset="0"/>
              </a:rPr>
              <a:t> Okulu bitirmek mi </a:t>
            </a:r>
            <a:r>
              <a:rPr lang="tr-TR" dirty="0">
                <a:latin typeface="Comic Sans MS" panose="030F0702030302020204" pitchFamily="66" charset="0"/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Comic Sans MS" panose="030F0702030302020204" pitchFamily="66" charset="0"/>
              </a:rPr>
              <a:t> Taktir edilmek mi 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4.00 Akademik ortalama mı </a:t>
            </a:r>
            <a:r>
              <a:rPr lang="tr-TR" dirty="0">
                <a:latin typeface="Comic Sans MS" panose="030F0702030302020204" pitchFamily="66" charset="0"/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Akademik kariyer yapmak mı </a:t>
            </a:r>
            <a:r>
              <a:rPr lang="tr-TR" dirty="0">
                <a:latin typeface="Comic Sans MS" panose="030F0702030302020204" pitchFamily="66" charset="0"/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Memur olmak?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Comic Sans MS" panose="030F0702030302020204" pitchFamily="66" charset="0"/>
              </a:rPr>
              <a:t> Zengin </a:t>
            </a:r>
            <a:r>
              <a:rPr lang="tr-TR" dirty="0">
                <a:latin typeface="Comic Sans MS" panose="030F0702030302020204" pitchFamily="66" charset="0"/>
              </a:rPr>
              <a:t>olmak mı ?</a:t>
            </a:r>
            <a:endParaRPr lang="tr-TR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Comic Sans MS" panose="030F0702030302020204" pitchFamily="66" charset="0"/>
              </a:rPr>
              <a:t>...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268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dirty="0" smtClean="0"/>
              <a:t>Başarıya Giden Yolda Motivasyon</a:t>
            </a:r>
          </a:p>
        </p:txBody>
      </p:sp>
      <p:pic>
        <p:nvPicPr>
          <p:cNvPr id="11269" name="Picture 3" descr="animation548ds3m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75" y="481013"/>
            <a:ext cx="13684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 rot="-1792828">
            <a:off x="4398977" y="3810506"/>
            <a:ext cx="5119687" cy="704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000" kern="10" dirty="0" smtClean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Sizce nedir?</a:t>
            </a:r>
            <a:endParaRPr lang="tr-TR" sz="4000" kern="10" dirty="0"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625252"/>
            <a:ext cx="7776864" cy="432048"/>
          </a:xfrm>
        </p:spPr>
        <p:txBody>
          <a:bodyPr/>
          <a:lstStyle/>
          <a:p>
            <a:r>
              <a:rPr lang="tr-TR" b="0" i="0" kern="0" dirty="0">
                <a:solidFill>
                  <a:prstClr val="black"/>
                </a:solidFill>
                <a:latin typeface="Comic Sans MS" panose="030F0702030302020204"/>
              </a:rPr>
              <a:t>MOTİVASYONU ENGELLEYEN</a:t>
            </a:r>
            <a: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  <a:t/>
            </a:r>
            <a:b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</a:br>
            <a: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  <a:t>DIŞ ETKENLER</a:t>
            </a:r>
            <a:endParaRPr lang="tr-TR" dirty="0"/>
          </a:p>
        </p:txBody>
      </p:sp>
      <p:pic>
        <p:nvPicPr>
          <p:cNvPr id="5" name="Resim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79" y="3073526"/>
            <a:ext cx="3819841" cy="252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>
                <a:solidFill>
                  <a:srgbClr val="FFFFFF"/>
                </a:solidFill>
              </a:rPr>
              <a:t>Başarıya Giden Yolda Motivasyon</a:t>
            </a: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95536" y="1489347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Bizi hedeflerimize ulaşma yolundan bir çok engelin alıkoyduğu bir gerçek. Ama bazı zamanlarda en yakınlarımızın bizi engellediğini hiç düşündünüz mü? Yakın çevremizde kötü niyetle olmasa bile “</a:t>
            </a:r>
            <a:r>
              <a:rPr lang="tr-TR" dirty="0">
                <a:solidFill>
                  <a:srgbClr val="FF0000"/>
                </a:solidFill>
              </a:rPr>
              <a:t>potansiyelimizi</a:t>
            </a:r>
            <a:r>
              <a:rPr lang="tr-TR" dirty="0"/>
              <a:t>” ortaya çıkarmamızı engelleyen bir çok insan bulunabiliyor. </a:t>
            </a:r>
            <a:r>
              <a:rPr lang="tr-TR" dirty="0" smtClean="0"/>
              <a:t>Çoğu zaman </a:t>
            </a:r>
            <a:r>
              <a:rPr lang="tr-TR" dirty="0"/>
              <a:t>yanlış yönlendirmelerde bulunarak başarımıza engel olabiliyorlar. Bunun en bilinen örneği ise sağır kurbağa hikayesidir.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863" y="636588"/>
            <a:ext cx="7777162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0" i="0" kern="0" dirty="0">
                <a:solidFill>
                  <a:prstClr val="black"/>
                </a:solidFill>
                <a:latin typeface="Comic Sans MS" panose="030F0702030302020204"/>
              </a:rPr>
              <a:t>MOTİVASYONU </a:t>
            </a:r>
            <a:r>
              <a:rPr lang="tr-TR" b="0" i="0" kern="0" dirty="0" smtClean="0">
                <a:solidFill>
                  <a:prstClr val="black"/>
                </a:solidFill>
                <a:latin typeface="Comic Sans MS" panose="030F0702030302020204"/>
              </a:rPr>
              <a:t>ETKİLEYEN</a:t>
            </a:r>
            <a: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  <a:t/>
            </a:r>
            <a:b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</a:br>
            <a:r>
              <a:rPr lang="tr-TR" i="0" kern="0" dirty="0">
                <a:solidFill>
                  <a:prstClr val="black"/>
                </a:solidFill>
                <a:latin typeface="Comic Sans MS" panose="030F0702030302020204"/>
              </a:rPr>
              <a:t>İÇ ETKENLER</a:t>
            </a:r>
            <a:endParaRPr lang="tr-TR" dirty="0"/>
          </a:p>
        </p:txBody>
      </p:sp>
      <p:sp>
        <p:nvSpPr>
          <p:cNvPr id="6" name="İçerik Yer Tutucusu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568453"/>
            <a:ext cx="8218488" cy="11525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  <a:round/>
          </a:ln>
        </p:spPr>
        <p:txBody>
          <a:bodyPr wrap="none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tr-TR" sz="3200" b="1" kern="0" dirty="0" smtClean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tr-TR" sz="3200" b="1" kern="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1.ÇALIŞMA </a:t>
            </a:r>
            <a:r>
              <a:rPr lang="tr-TR" sz="3200" b="1" kern="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İSTEKSİZLİĞİ</a:t>
            </a:r>
          </a:p>
          <a:p>
            <a:pPr indent="0" algn="ctr">
              <a:spcBef>
                <a:spcPct val="0"/>
              </a:spcBef>
              <a:buFontTx/>
              <a:buNone/>
              <a:defRPr/>
            </a:pPr>
            <a:endParaRPr lang="tr-TR" sz="3200" b="1" kern="0" dirty="0" smtClean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723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733550" y="2955925"/>
            <a:ext cx="7391400" cy="1219200"/>
          </a:xfrm>
          <a:prstGeom prst="ellipse">
            <a:avLst/>
          </a:prstGeom>
          <a:solidFill>
            <a:srgbClr val="4584D3">
              <a:lumMod val="75000"/>
            </a:srgbClr>
          </a:solidFill>
          <a:ln w="9525">
            <a:solidFill>
              <a:srgbClr val="000000"/>
            </a:solidFill>
            <a:round/>
          </a:ln>
          <a:effectLst/>
        </p:spPr>
        <p:txBody>
          <a:bodyPr wrap="none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3200" b="1" kern="0" dirty="0">
                <a:solidFill>
                  <a:sysClr val="window" lastClr="FFFFFF">
                    <a:lumMod val="95000"/>
                  </a:sysClr>
                </a:solidFill>
                <a:latin typeface="Comic Sans MS" panose="030F0702030302020204" pitchFamily="66" charset="0"/>
              </a:rPr>
              <a:t>2.KENDİNE GÜVENMEME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7212" y="4421188"/>
            <a:ext cx="8410575" cy="1219200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</a:ln>
          <a:effectLst/>
        </p:spPr>
        <p:txBody>
          <a:bodyPr wrap="none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3200" b="1" kern="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3.UMUTSUZLUĞA </a:t>
            </a:r>
            <a:r>
              <a:rPr lang="tr-TR" sz="3200" b="1" kern="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KAPILMAK</a:t>
            </a:r>
            <a:endParaRPr lang="tr-TR" sz="3200" b="1" kern="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Unvan 1"/>
          <p:cNvSpPr>
            <a:spLocks noGrp="1"/>
          </p:cNvSpPr>
          <p:nvPr>
            <p:ph type="title"/>
          </p:nvPr>
        </p:nvSpPr>
        <p:spPr bwMode="auto">
          <a:xfrm>
            <a:off x="677863" y="696913"/>
            <a:ext cx="7777162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solidFill>
                  <a:srgbClr val="000000"/>
                </a:solidFill>
                <a:latin typeface="Comic Sans MS" panose="030F0702030302020204" pitchFamily="66" charset="0"/>
              </a:rPr>
              <a:t>1.ÇALIŞMA İSTEKSİZLİĞİ</a:t>
            </a:r>
            <a:endParaRPr lang="tr-TR" sz="2600" smtClean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58" y="1633538"/>
            <a:ext cx="4102771" cy="3671887"/>
          </a:xfrm>
        </p:spPr>
      </p:pic>
      <p:sp>
        <p:nvSpPr>
          <p:cNvPr id="31747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i="0" kern="0" dirty="0">
                <a:solidFill>
                  <a:srgbClr val="000000"/>
                </a:solidFill>
                <a:latin typeface="Comic Sans MS" panose="030F0702030302020204"/>
              </a:rPr>
              <a:t>2.KENDİNE GÜVENMEME</a:t>
            </a:r>
            <a:endParaRPr lang="tr-TR" sz="26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1849438"/>
            <a:ext cx="1184275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dirty="0" smtClean="0"/>
              <a:t>Başarıya Giden Yolda Motivasyon</a:t>
            </a:r>
          </a:p>
        </p:txBody>
      </p:sp>
      <p:sp>
        <p:nvSpPr>
          <p:cNvPr id="5" name="5 Aşağı Ok"/>
          <p:cNvSpPr>
            <a:spLocks noChangeArrowheads="1"/>
          </p:cNvSpPr>
          <p:nvPr/>
        </p:nvSpPr>
        <p:spPr bwMode="auto">
          <a:xfrm>
            <a:off x="3805238" y="1704975"/>
            <a:ext cx="1524000" cy="28956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 algn="ctr">
            <a:solidFill>
              <a:srgbClr val="660033"/>
            </a:solidFill>
            <a:round/>
          </a:ln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u="sng" kern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54088" y="4711700"/>
            <a:ext cx="7993062" cy="838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</a:ln>
        </p:spPr>
        <p:txBody>
          <a:bodyPr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4000" b="1" kern="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BAŞARACAĞINA İNANMAMA</a:t>
            </a:r>
          </a:p>
        </p:txBody>
      </p:sp>
      <p:sp>
        <p:nvSpPr>
          <p:cNvPr id="32775" name="Metin kutusu 2"/>
          <p:cNvSpPr txBox="1">
            <a:spLocks noChangeArrowheads="1"/>
          </p:cNvSpPr>
          <p:nvPr/>
        </p:nvSpPr>
        <p:spPr bwMode="auto">
          <a:xfrm>
            <a:off x="7812361" y="5471186"/>
            <a:ext cx="12129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sz="1500" dirty="0" smtClean="0">
                <a:solidFill>
                  <a:srgbClr val="FF0000"/>
                </a:solidFill>
                <a:latin typeface="Monotype Corsiva" pitchFamily="66" charset="0"/>
              </a:rPr>
              <a:t>Yapabilirsiniz!</a:t>
            </a:r>
            <a:endParaRPr lang="tr-TR" sz="15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Unvan 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dirty="0" smtClean="0"/>
              <a:t>ÇARESİZLİĞİ ÖĞRENMİŞİZDİR ASLINDA..</a:t>
            </a:r>
          </a:p>
        </p:txBody>
      </p:sp>
      <p:pic>
        <p:nvPicPr>
          <p:cNvPr id="33795" name="İçerik Yer Tutucus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06" y="1473902"/>
            <a:ext cx="6048375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20" y="5143128"/>
            <a:ext cx="6048672" cy="448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625252"/>
            <a:ext cx="7777162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i="0" kern="0" dirty="0">
                <a:solidFill>
                  <a:prstClr val="black"/>
                </a:solidFill>
                <a:latin typeface="Comic Sans MS" panose="030F0702030302020204"/>
              </a:rPr>
              <a:t>3.UMUTSUZLUĞA </a:t>
            </a:r>
            <a:r>
              <a:rPr lang="tr-TR" sz="2600" i="0" kern="0" dirty="0" smtClean="0">
                <a:solidFill>
                  <a:prstClr val="black"/>
                </a:solidFill>
                <a:latin typeface="Comic Sans MS" panose="030F0702030302020204"/>
              </a:rPr>
              <a:t>KAPIL-MA! </a:t>
            </a:r>
            <a:br>
              <a:rPr lang="tr-TR" sz="2600" i="0" kern="0" dirty="0" smtClean="0">
                <a:solidFill>
                  <a:prstClr val="black"/>
                </a:solidFill>
                <a:latin typeface="Comic Sans MS" panose="030F0702030302020204"/>
              </a:rPr>
            </a:br>
            <a:r>
              <a:rPr lang="tr-TR" sz="2600" i="0" kern="0" dirty="0" smtClean="0">
                <a:solidFill>
                  <a:prstClr val="black"/>
                </a:solidFill>
                <a:latin typeface="Comic Sans MS" panose="030F0702030302020204"/>
              </a:rPr>
              <a:t>Oyunda KAL!</a:t>
            </a:r>
            <a:endParaRPr lang="tr-TR" sz="2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61357"/>
            <a:ext cx="3290888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dirty="0" smtClean="0">
                <a:solidFill>
                  <a:srgbClr val="FFFFFF"/>
                </a:solidFill>
              </a:rPr>
              <a:t>Başarıya Giden Yolda Motivasyon</a:t>
            </a: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3777">
            <a:off x="5711868" y="3044833"/>
            <a:ext cx="3290387" cy="1645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625252"/>
            <a:ext cx="7776864" cy="432048"/>
          </a:xfrm>
        </p:spPr>
        <p:txBody>
          <a:bodyPr/>
          <a:lstStyle/>
          <a:p>
            <a:r>
              <a:rPr lang="tr-TR" dirty="0" smtClean="0"/>
              <a:t>Bir hayalimiz varsa, vazgeçmeyiz asla..!</a:t>
            </a:r>
            <a:br>
              <a:rPr lang="tr-TR" dirty="0" smtClean="0"/>
            </a:br>
            <a:r>
              <a:rPr lang="tr-TR" dirty="0" smtClean="0"/>
              <a:t>Olur mu olur, bal gibi olur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16" y="1633367"/>
            <a:ext cx="5154397" cy="3671887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>
                <a:solidFill>
                  <a:srgbClr val="FFFFFF"/>
                </a:solidFill>
              </a:rPr>
              <a:t>Başarıya Giden Yolda Motivasyon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625252"/>
            <a:ext cx="7776864" cy="432048"/>
          </a:xfrm>
        </p:spPr>
        <p:txBody>
          <a:bodyPr/>
          <a:lstStyle/>
          <a:p>
            <a:r>
              <a:rPr lang="tr-TR" dirty="0" smtClean="0"/>
              <a:t>Umut’unuz en etkili ilacınızdır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36" y="1633538"/>
            <a:ext cx="5972216" cy="3671887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>
                <a:solidFill>
                  <a:srgbClr val="FFFFFF"/>
                </a:solidFill>
              </a:rPr>
              <a:t>Başarıya Giden Yolda Motivasyon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/>
              <a:t>Umudumuzu yeter ki kaybetmeyelim;)</a:t>
            </a:r>
            <a:endParaRPr lang="tr-TR" sz="2600" dirty="0"/>
          </a:p>
        </p:txBody>
      </p:sp>
      <p:pic>
        <p:nvPicPr>
          <p:cNvPr id="33795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500" y="1633538"/>
            <a:ext cx="3671887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>
                <a:solidFill>
                  <a:srgbClr val="FFFFFF"/>
                </a:solidFill>
              </a:rPr>
              <a:t>Başarıya Giden Yolda Motivasyon</a:t>
            </a:r>
            <a:endParaRPr lang="tr-T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MOTİVASYON TÜRLERİ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 bwMode="auto">
          <a:xfrm>
            <a:off x="457212" y="1633538"/>
            <a:ext cx="3394075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273050" indent="-273050" eaLnBrk="1" hangingPunct="1">
              <a:buClr>
                <a:srgbClr val="31B6FD"/>
              </a:buClr>
              <a:buFont typeface="Symbol" pitchFamily="18" charset="2"/>
              <a:buChar char=""/>
            </a:pPr>
            <a:endParaRPr lang="tr-TR" sz="2400" smtClean="0">
              <a:solidFill>
                <a:srgbClr val="073E87"/>
              </a:solidFill>
              <a:latin typeface="Comic Sans MS" panose="030F0702030302020204" pitchFamily="66" charset="0"/>
            </a:endParaRPr>
          </a:p>
          <a:p>
            <a:pPr marL="273050" indent="-273050" eaLnBrk="1" hangingPunct="1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tr-TR" sz="2400" b="1" smtClean="0">
                <a:latin typeface="Comic Sans MS" panose="030F0702030302020204" pitchFamily="66" charset="0"/>
              </a:rPr>
              <a:t>İçsel Motivasyon</a:t>
            </a:r>
          </a:p>
          <a:p>
            <a:pPr marL="273050" indent="-273050" eaLnBrk="1" hangingPunct="1">
              <a:buClr>
                <a:srgbClr val="31B6FD"/>
              </a:buClr>
              <a:buFont typeface="Symbol" pitchFamily="18" charset="2"/>
              <a:buChar char=""/>
            </a:pPr>
            <a:endParaRPr lang="tr-TR" sz="2400" b="1" smtClean="0">
              <a:latin typeface="Comic Sans MS" panose="030F0702030302020204" pitchFamily="66" charset="0"/>
            </a:endParaRPr>
          </a:p>
          <a:p>
            <a:pPr marL="273050" indent="-273050" eaLnBrk="1" hangingPunct="1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tr-TR" sz="2400" b="1" smtClean="0">
                <a:latin typeface="Comic Sans MS" panose="030F0702030302020204" pitchFamily="66" charset="0"/>
              </a:rPr>
              <a:t>Dışsal Motivasyon</a:t>
            </a:r>
          </a:p>
        </p:txBody>
      </p:sp>
      <p:sp>
        <p:nvSpPr>
          <p:cNvPr id="37891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>
                <a:solidFill>
                  <a:srgbClr val="FFFFFF"/>
                </a:solidFill>
              </a:rPr>
              <a:t>Başarıya Giden Yolda Motivasyon</a:t>
            </a:r>
            <a:endParaRPr lang="tr-TR" smtClean="0"/>
          </a:p>
        </p:txBody>
      </p:sp>
      <p:pic>
        <p:nvPicPr>
          <p:cNvPr id="37893" name="Picture 2" descr="C:\Users\fatih\Desktop\motivasyon resimler\Employees-Mot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12" y="2209800"/>
            <a:ext cx="343376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Başarı Algımız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78" y="1633538"/>
            <a:ext cx="5199132" cy="3671887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Başarıya Giden Yolda Motivasyon</a:t>
            </a:r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İçsel Motivasyon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>
          <a:xfrm>
            <a:off x="107950" y="1633538"/>
            <a:ext cx="5759450" cy="39608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tr-TR" sz="2600" dirty="0" smtClean="0">
                <a:latin typeface="Comic Sans MS" panose="030F0702030302020204" pitchFamily="66" charset="0"/>
              </a:rPr>
              <a:t>İçsel güdü, kişinin </a:t>
            </a:r>
            <a:r>
              <a:rPr lang="tr-TR" sz="2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içinden gelen </a:t>
            </a:r>
            <a:r>
              <a:rPr lang="tr-TR" sz="2600" dirty="0" smtClean="0">
                <a:latin typeface="Comic Sans MS" panose="030F0702030302020204" pitchFamily="66" charset="0"/>
              </a:rPr>
              <a:t>etkilere örneğin ilgi, merak, ihtiyaç vb. ortaya çıkar.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tr-TR" sz="2600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tr-TR" sz="2600" dirty="0" smtClean="0">
                <a:latin typeface="Comic Sans MS" panose="030F0702030302020204" pitchFamily="66" charset="0"/>
              </a:rPr>
              <a:t>Örneğin, psikolojiye ilgi duyan bir kişi ona “oku” denmeden, </a:t>
            </a:r>
            <a:r>
              <a:rPr lang="tr-TR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kendisi istediği için </a:t>
            </a:r>
            <a:r>
              <a:rPr lang="tr-TR" sz="2600" dirty="0" smtClean="0">
                <a:latin typeface="Comic Sans MS" panose="030F0702030302020204" pitchFamily="66" charset="0"/>
              </a:rPr>
              <a:t>psikolojiyle ilgili yeni çıkan bir kitabı alıp okuyorsa, bu kişi içsel olarak güdülenmiştir.</a:t>
            </a:r>
          </a:p>
        </p:txBody>
      </p:sp>
      <p:sp>
        <p:nvSpPr>
          <p:cNvPr id="38916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pic>
        <p:nvPicPr>
          <p:cNvPr id="5" name="Picture 2" descr="C:\Users\fatih\Desktop\motivasyon resimler\employee-recogn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616447"/>
            <a:ext cx="3168352" cy="3960440"/>
          </a:xfrm>
          <a:prstGeom prst="rect">
            <a:avLst/>
          </a:prstGeom>
          <a:noFill/>
          <a:ln>
            <a:noFill/>
          </a:ln>
          <a:effectLst>
            <a:glow rad="63500">
              <a:sysClr val="window" lastClr="FFFFFF">
                <a:alpha val="40000"/>
              </a:sys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Metin kutusu 1"/>
          <p:cNvSpPr txBox="1">
            <a:spLocks noChangeArrowheads="1"/>
          </p:cNvSpPr>
          <p:nvPr/>
        </p:nvSpPr>
        <p:spPr bwMode="auto">
          <a:xfrm>
            <a:off x="4081463" y="5438779"/>
            <a:ext cx="1655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sz="1200"/>
              <a:t>e-seminere katılma…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İçsel Motivasyon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2725"/>
            <a:ext cx="8218488" cy="3887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İçten motive olan kişi düşünceyi eyleme dönüştürür, hedeflerini belirler ve onlara ulaşmak için harekete geçer.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</p:txBody>
      </p:sp>
      <p:sp>
        <p:nvSpPr>
          <p:cNvPr id="39940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7413"/>
            <a:ext cx="316840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4" y="3427413"/>
            <a:ext cx="30702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Dışsal Motivasyon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 bwMode="auto">
          <a:xfrm>
            <a:off x="457200" y="1633538"/>
            <a:ext cx="8218488" cy="3887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tr-TR" sz="2600" dirty="0" smtClean="0">
                <a:latin typeface="Comic Sans MS" panose="030F0702030302020204" pitchFamily="66" charset="0"/>
              </a:rPr>
              <a:t>Dışsal motivasyon ise, dışardan gelen </a:t>
            </a:r>
            <a:r>
              <a:rPr lang="tr-TR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ödül</a:t>
            </a:r>
            <a:r>
              <a:rPr lang="tr-TR" sz="2600" dirty="0" smtClean="0">
                <a:latin typeface="Comic Sans MS" panose="030F0702030302020204" pitchFamily="66" charset="0"/>
              </a:rPr>
              <a:t>, </a:t>
            </a:r>
            <a:r>
              <a:rPr lang="tr-TR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ceza</a:t>
            </a:r>
            <a:r>
              <a:rPr lang="tr-TR" sz="2600" dirty="0" smtClean="0">
                <a:latin typeface="Comic Sans MS" panose="030F0702030302020204" pitchFamily="66" charset="0"/>
              </a:rPr>
              <a:t>, </a:t>
            </a:r>
            <a:r>
              <a:rPr lang="tr-TR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baskı</a:t>
            </a:r>
            <a:r>
              <a:rPr lang="tr-TR" sz="2600" dirty="0" smtClean="0">
                <a:latin typeface="Comic Sans MS" panose="030F0702030302020204" pitchFamily="66" charset="0"/>
              </a:rPr>
              <a:t>, </a:t>
            </a:r>
            <a:r>
              <a:rPr lang="tr-TR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rica</a:t>
            </a:r>
            <a:r>
              <a:rPr lang="tr-TR" sz="2600" dirty="0" smtClean="0">
                <a:latin typeface="Comic Sans MS" panose="030F0702030302020204" pitchFamily="66" charset="0"/>
              </a:rPr>
              <a:t> gibi etkilerle ortaya çıkar.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tr-TR" sz="2600" dirty="0" smtClean="0">
              <a:latin typeface="Comic Sans MS" panose="030F0702030302020204" pitchFamily="66" charset="0"/>
            </a:endParaRPr>
          </a:p>
        </p:txBody>
      </p:sp>
      <p:sp>
        <p:nvSpPr>
          <p:cNvPr id="40964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pic>
        <p:nvPicPr>
          <p:cNvPr id="40965" name="Picture 3" descr="C:\Users\fatih\Desktop\motivasyon resimler\motivation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32050"/>
            <a:ext cx="24384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C:\Users\fatih\Desktop\motivasyon resimler\bigstock_Self_Motivation_Golden_Dollar_20327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93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Dışsal Motivasyon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399" y="1633538"/>
            <a:ext cx="4968875" cy="3816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>
                <a:latin typeface="Comic Sans MS" panose="030F0702030302020204" pitchFamily="66" charset="0"/>
              </a:rPr>
              <a:t>Dışardan gelen etkiler (</a:t>
            </a:r>
            <a:r>
              <a:rPr lang="tr-TR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Pekiştirme</a:t>
            </a:r>
            <a:r>
              <a:rPr lang="tr-TR" sz="2600" dirty="0" smtClean="0">
                <a:latin typeface="Comic Sans MS" panose="030F0702030302020204" pitchFamily="66" charset="0"/>
              </a:rPr>
              <a:t>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600" dirty="0" smtClean="0">
                <a:latin typeface="Comic Sans MS" panose="030F0702030302020204" pitchFamily="66" charset="0"/>
              </a:rPr>
              <a:t>Örneğin; Ailemizin, arkadaşlarımızın veya bir başkasının </a:t>
            </a:r>
            <a:r>
              <a:rPr lang="tr-TR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zorlaması</a:t>
            </a:r>
            <a:r>
              <a:rPr lang="tr-TR" sz="2600" dirty="0" smtClean="0">
                <a:latin typeface="Comic Sans MS" panose="030F0702030302020204" pitchFamily="66" charset="0"/>
              </a:rPr>
              <a:t> ile bir şeyleri yapmak zorunda kalmamız.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dirty="0">
              <a:latin typeface="Comic Sans MS" panose="030F0702030302020204" pitchFamily="66" charset="0"/>
            </a:endParaRPr>
          </a:p>
        </p:txBody>
      </p:sp>
      <p:sp>
        <p:nvSpPr>
          <p:cNvPr id="41988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pic>
        <p:nvPicPr>
          <p:cNvPr id="41989" name="Picture 2" descr="C:\Users\fatih\Desktop\motivasyon resimler\motivasy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84" y="2706688"/>
            <a:ext cx="40989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Başarı ve İçsel Motivasyon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400" y="1633538"/>
            <a:ext cx="8785225" cy="39608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600" i="1" dirty="0">
                <a:latin typeface="Comic Sans MS" panose="030F0702030302020204" pitchFamily="66" charset="0"/>
              </a:rPr>
              <a:t>Bizi başarılı veya başarısız </a:t>
            </a:r>
            <a:r>
              <a:rPr lang="tr-TR" sz="2600" i="1" dirty="0" smtClean="0">
                <a:latin typeface="Comic Sans MS" panose="030F0702030302020204" pitchFamily="66" charset="0"/>
              </a:rPr>
              <a:t>yapan şey özellikle </a:t>
            </a:r>
            <a:r>
              <a:rPr lang="tr-TR" sz="2600" i="1" dirty="0">
                <a:latin typeface="Comic Sans MS" panose="030F0702030302020204" pitchFamily="66" charset="0"/>
              </a:rPr>
              <a:t>kendi </a:t>
            </a:r>
            <a:r>
              <a:rPr lang="tr-TR" sz="26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içsel motivasyon</a:t>
            </a:r>
            <a:r>
              <a:rPr lang="tr-TR" sz="2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tr-TR" sz="2600" i="1" dirty="0">
                <a:latin typeface="Comic Sans MS" panose="030F0702030302020204" pitchFamily="66" charset="0"/>
              </a:rPr>
              <a:t>muzdur</a:t>
            </a:r>
            <a:r>
              <a:rPr lang="tr-TR" sz="2600" i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u="sng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600" u="sng" dirty="0" smtClean="0">
                <a:latin typeface="Comic Sans MS" panose="030F0702030302020204" pitchFamily="66" charset="0"/>
              </a:rPr>
              <a:t>Başarılı </a:t>
            </a:r>
            <a:r>
              <a:rPr lang="tr-TR" sz="2600" u="sng" dirty="0">
                <a:latin typeface="Comic Sans MS" panose="030F0702030302020204" pitchFamily="66" charset="0"/>
              </a:rPr>
              <a:t>insan</a:t>
            </a:r>
            <a:r>
              <a:rPr lang="tr-TR" sz="2600" u="sng" dirty="0" smtClean="0">
                <a:latin typeface="Comic Sans MS" panose="030F0702030302020204" pitchFamily="66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u="sng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İçsel</a:t>
            </a:r>
            <a:r>
              <a:rPr lang="tr-TR" sz="2600" dirty="0" smtClean="0">
                <a:latin typeface="Comic Sans MS" panose="030F0702030302020204" pitchFamily="66" charset="0"/>
              </a:rPr>
              <a:t> motivasyonlu; </a:t>
            </a:r>
            <a:r>
              <a:rPr lang="tr-TR" sz="2600" dirty="0">
                <a:latin typeface="Comic Sans MS" panose="030F0702030302020204" pitchFamily="66" charset="0"/>
              </a:rPr>
              <a:t>kendi kendisini motive edebilen </a:t>
            </a:r>
            <a:r>
              <a:rPr lang="tr-TR" sz="2600" dirty="0" smtClean="0">
                <a:latin typeface="Comic Sans MS" panose="030F0702030302020204" pitchFamily="66" charset="0"/>
              </a:rPr>
              <a:t>insanlardır.</a:t>
            </a:r>
            <a:endParaRPr lang="tr-TR" sz="26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tr-TR" sz="26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u="sng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dirty="0">
              <a:latin typeface="Comic Sans MS" panose="030F0702030302020204" pitchFamily="66" charset="0"/>
            </a:endParaRPr>
          </a:p>
        </p:txBody>
      </p:sp>
      <p:sp>
        <p:nvSpPr>
          <p:cNvPr id="44036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Başarı ve İçsel Motivasyon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400" y="1633538"/>
            <a:ext cx="8785225" cy="39608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600" u="sng" dirty="0" smtClean="0">
                <a:latin typeface="Comic Sans MS" panose="030F0702030302020204" pitchFamily="66" charset="0"/>
              </a:rPr>
              <a:t>Başarılı </a:t>
            </a:r>
            <a:r>
              <a:rPr lang="tr-TR" sz="2600" u="sng" dirty="0">
                <a:latin typeface="Comic Sans MS" panose="030F0702030302020204" pitchFamily="66" charset="0"/>
              </a:rPr>
              <a:t>insan</a:t>
            </a:r>
            <a:r>
              <a:rPr lang="tr-TR" sz="2600" u="sng" dirty="0" smtClean="0">
                <a:latin typeface="Comic Sans MS" panose="030F0702030302020204" pitchFamily="66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u="sng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600" dirty="0">
                <a:latin typeface="Comic Sans MS" panose="030F0702030302020204" pitchFamily="66" charset="0"/>
              </a:rPr>
              <a:t>Başarı ya da başarısızlığı dış etmenlerde aramak yerine </a:t>
            </a:r>
            <a:r>
              <a:rPr lang="tr-TR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kendi içlerine </a:t>
            </a:r>
            <a:r>
              <a:rPr lang="tr-TR" sz="2600" dirty="0">
                <a:latin typeface="Comic Sans MS" panose="030F0702030302020204" pitchFamily="66" charset="0"/>
              </a:rPr>
              <a:t>dönerler</a:t>
            </a:r>
            <a:r>
              <a:rPr lang="tr-TR" sz="2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tr-TR" sz="2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600" dirty="0">
                <a:latin typeface="Comic Sans MS" panose="030F0702030302020204" pitchFamily="66" charset="0"/>
              </a:rPr>
              <a:t>İçsel olarak motive olmuş birey dışsal olarak motive olan bireylerden </a:t>
            </a:r>
            <a:r>
              <a:rPr lang="tr-TR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daha fazla doyum</a:t>
            </a:r>
            <a:r>
              <a:rPr lang="tr-TR" sz="2600" dirty="0">
                <a:latin typeface="Comic Sans MS" panose="030F0702030302020204" pitchFamily="66" charset="0"/>
              </a:rPr>
              <a:t> sağlar ve işe kendilerini </a:t>
            </a:r>
            <a:r>
              <a:rPr lang="tr-TR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daha fazla adarlar</a:t>
            </a:r>
            <a:r>
              <a:rPr lang="tr-TR" sz="2600" dirty="0">
                <a:latin typeface="Comic Sans MS" panose="030F0702030302020204" pitchFamily="66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u="sng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600" dirty="0">
              <a:latin typeface="Comic Sans MS" panose="030F0702030302020204" pitchFamily="66" charset="0"/>
            </a:endParaRPr>
          </a:p>
        </p:txBody>
      </p:sp>
      <p:sp>
        <p:nvSpPr>
          <p:cNvPr id="45060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8172400" y="5438279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Tavuk </a:t>
            </a:r>
            <a:r>
              <a:rPr lang="tr-TR" sz="800" dirty="0" err="1" smtClean="0"/>
              <a:t>tavuuk</a:t>
            </a:r>
            <a:r>
              <a:rPr lang="tr-TR" sz="800" dirty="0" smtClean="0"/>
              <a:t>..!!</a:t>
            </a:r>
            <a:endParaRPr lang="tr-TR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u="sng" dirty="0" smtClean="0">
                <a:latin typeface="Comic Sans MS" panose="030F0702030302020204" pitchFamily="66" charset="0"/>
              </a:rPr>
              <a:t>Motivasyon ve Başarı İçin Öneriler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5" y="1601113"/>
            <a:ext cx="8857108" cy="38666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3000" dirty="0" smtClean="0">
                <a:latin typeface="Comic Sans MS" panose="030F0702030302020204" pitchFamily="66" charset="0"/>
              </a:rPr>
              <a:t>İstek listesi hazırlayın (öncelikleri </a:t>
            </a:r>
            <a:r>
              <a:rPr lang="tr-TR" sz="3000" dirty="0">
                <a:latin typeface="Comic Sans MS" panose="030F0702030302020204" pitchFamily="66" charset="0"/>
              </a:rPr>
              <a:t>belirlemek) </a:t>
            </a:r>
            <a:endParaRPr lang="tr-TR" sz="3000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3000" dirty="0">
                <a:latin typeface="Comic Sans MS" panose="030F0702030302020204" pitchFamily="66" charset="0"/>
              </a:rPr>
              <a:t>Ulaşılabilir hedefler </a:t>
            </a:r>
            <a:r>
              <a:rPr lang="tr-TR" sz="3000" dirty="0" smtClean="0">
                <a:latin typeface="Comic Sans MS" panose="030F0702030302020204" pitchFamily="66" charset="0"/>
              </a:rPr>
              <a:t>belirleyin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Planlama yapın ve küçük hatırlatıcılar kullanın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>
                <a:latin typeface="Comic Sans MS" panose="030F0702030302020204" pitchFamily="66" charset="0"/>
              </a:rPr>
              <a:t>Ertele-meyin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;)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Olumsuz cümleler yerine kendinizi motive eden 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olumlu </a:t>
            </a:r>
            <a:r>
              <a:rPr lang="tr-TR" sz="2800" dirty="0" smtClean="0">
                <a:latin typeface="Comic Sans MS" panose="030F0702030302020204" pitchFamily="66" charset="0"/>
              </a:rPr>
              <a:t>cümleler </a:t>
            </a:r>
            <a:r>
              <a:rPr lang="tr-TR" sz="2800" dirty="0">
                <a:latin typeface="Comic Sans MS" panose="030F0702030302020204" pitchFamily="66" charset="0"/>
              </a:rPr>
              <a:t>kullanın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Motive </a:t>
            </a:r>
            <a:r>
              <a:rPr lang="tr-TR" sz="2800" dirty="0">
                <a:latin typeface="Comic Sans MS" panose="030F0702030302020204" pitchFamily="66" charset="0"/>
              </a:rPr>
              <a:t>edici filmler izleyin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30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30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3000" u="sng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3000" dirty="0">
              <a:latin typeface="Comic Sans MS" panose="030F0702030302020204" pitchFamily="66" charset="0"/>
            </a:endParaRPr>
          </a:p>
        </p:txBody>
      </p:sp>
      <p:sp>
        <p:nvSpPr>
          <p:cNvPr id="46084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sp>
        <p:nvSpPr>
          <p:cNvPr id="46085" name="Metin kutusu 1"/>
          <p:cNvSpPr txBox="1">
            <a:spLocks noChangeArrowheads="1"/>
          </p:cNvSpPr>
          <p:nvPr/>
        </p:nvSpPr>
        <p:spPr bwMode="auto">
          <a:xfrm>
            <a:off x="7842303" y="5404966"/>
            <a:ext cx="12246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sz="900" dirty="0"/>
              <a:t>sizin gibi bir </a:t>
            </a:r>
            <a:r>
              <a:rPr lang="tr-TR" sz="900" dirty="0" err="1"/>
              <a:t>öğrt</a:t>
            </a:r>
            <a:r>
              <a:rPr lang="tr-TR" sz="900" dirty="0"/>
              <a:t>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Unvan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i="0" smtClean="0">
                <a:latin typeface="Comic Sans MS" panose="030F0702030302020204" pitchFamily="66" charset="0"/>
              </a:rPr>
              <a:t>İzlenebilecek Filmler</a:t>
            </a:r>
          </a:p>
        </p:txBody>
      </p:sp>
      <p:sp>
        <p:nvSpPr>
          <p:cNvPr id="47107" name="Metin Yer Tutucusu 9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smtClean="0"/>
              <a:t>Başarıya Giden Yolda Motivasyon</a:t>
            </a:r>
          </a:p>
        </p:txBody>
      </p:sp>
      <p:sp>
        <p:nvSpPr>
          <p:cNvPr id="47108" name="Metin Yer Tutucusu 5"/>
          <p:cNvSpPr>
            <a:spLocks noGrp="1"/>
          </p:cNvSpPr>
          <p:nvPr>
            <p:ph type="body" idx="1"/>
          </p:nvPr>
        </p:nvSpPr>
        <p:spPr bwMode="auto">
          <a:xfrm>
            <a:off x="539552" y="1561356"/>
            <a:ext cx="2582863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/>
            <a:r>
              <a:rPr lang="tr-TR" sz="2200" dirty="0" smtClean="0"/>
              <a:t>    Fareler ve İnsanlar</a:t>
            </a:r>
          </a:p>
        </p:txBody>
      </p:sp>
      <p:pic>
        <p:nvPicPr>
          <p:cNvPr id="47109" name="İçerik Yer Tutucusu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7420"/>
            <a:ext cx="2279650" cy="328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Metin Yer Tutucusu 7"/>
          <p:cNvSpPr>
            <a:spLocks noGrp="1"/>
          </p:cNvSpPr>
          <p:nvPr>
            <p:ph type="body" sz="quarter" idx="3"/>
          </p:nvPr>
        </p:nvSpPr>
        <p:spPr bwMode="auto">
          <a:xfrm>
            <a:off x="3923929" y="1561357"/>
            <a:ext cx="2014537" cy="48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tr-TR" sz="2200" dirty="0" smtClean="0"/>
              <a:t>Düşler Tarlası</a:t>
            </a:r>
          </a:p>
        </p:txBody>
      </p:sp>
      <p:pic>
        <p:nvPicPr>
          <p:cNvPr id="47111" name="İçerik Yer Tutucusu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9" y="2137420"/>
            <a:ext cx="2232025" cy="328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7420"/>
            <a:ext cx="2160588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Metin Yer Tutucusu 7"/>
          <p:cNvSpPr txBox="1"/>
          <p:nvPr/>
        </p:nvSpPr>
        <p:spPr bwMode="auto">
          <a:xfrm>
            <a:off x="6588224" y="1561357"/>
            <a:ext cx="20145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sz="2200" b="1" dirty="0"/>
              <a:t>Hayat Ağacı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Unvan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i="0" smtClean="0">
                <a:latin typeface="Comic Sans MS" panose="030F0702030302020204" pitchFamily="66" charset="0"/>
              </a:rPr>
              <a:t>İzlenebilecek Filmler</a:t>
            </a:r>
          </a:p>
        </p:txBody>
      </p:sp>
      <p:sp>
        <p:nvSpPr>
          <p:cNvPr id="48131" name="Metin Yer Tutucusu 9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smtClean="0"/>
              <a:t>Başarıya Giden Yolda Motivasyon</a:t>
            </a:r>
          </a:p>
        </p:txBody>
      </p:sp>
      <p:sp>
        <p:nvSpPr>
          <p:cNvPr id="48132" name="Metin Yer Tutucusu 5"/>
          <p:cNvSpPr>
            <a:spLocks noGrp="1"/>
          </p:cNvSpPr>
          <p:nvPr>
            <p:ph type="body" idx="1"/>
          </p:nvPr>
        </p:nvSpPr>
        <p:spPr bwMode="auto">
          <a:xfrm>
            <a:off x="3470274" y="1530923"/>
            <a:ext cx="2186011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/>
            <a:r>
              <a:rPr lang="tr-TR" sz="2200" dirty="0" smtClean="0"/>
              <a:t>Kukla</a:t>
            </a:r>
          </a:p>
        </p:txBody>
      </p:sp>
      <p:sp>
        <p:nvSpPr>
          <p:cNvPr id="48133" name="Metin Yer Tutucusu 7"/>
          <p:cNvSpPr>
            <a:spLocks noGrp="1"/>
          </p:cNvSpPr>
          <p:nvPr>
            <p:ph type="body" sz="quarter" idx="3"/>
          </p:nvPr>
        </p:nvSpPr>
        <p:spPr bwMode="auto">
          <a:xfrm>
            <a:off x="1043608" y="1482363"/>
            <a:ext cx="1323358" cy="43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tr-TR" sz="2200" dirty="0" smtClean="0"/>
              <a:t>3 Aptal</a:t>
            </a:r>
          </a:p>
        </p:txBody>
      </p:sp>
      <p:pic>
        <p:nvPicPr>
          <p:cNvPr id="48134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49" y="1957388"/>
            <a:ext cx="2405063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33" y="1973265"/>
            <a:ext cx="2447925" cy="343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Metin Yer Tutucusu 7"/>
          <p:cNvSpPr txBox="1"/>
          <p:nvPr/>
        </p:nvSpPr>
        <p:spPr bwMode="auto">
          <a:xfrm>
            <a:off x="6283325" y="1522413"/>
            <a:ext cx="21478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sz="2200" b="1"/>
              <a:t>  Esaretin Bedeli</a:t>
            </a:r>
          </a:p>
        </p:txBody>
      </p:sp>
      <p:pic>
        <p:nvPicPr>
          <p:cNvPr id="1026" name="Picture 2" descr="http://upload.wikimedia.org/wikipedia/en/7/78/3_Idiots_album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3262"/>
            <a:ext cx="2220802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Unvan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i="0" smtClean="0">
                <a:latin typeface="Comic Sans MS" panose="030F0702030302020204" pitchFamily="66" charset="0"/>
              </a:rPr>
              <a:t>İzlenebilecek Filmler</a:t>
            </a:r>
          </a:p>
        </p:txBody>
      </p:sp>
      <p:sp>
        <p:nvSpPr>
          <p:cNvPr id="49155" name="Metin Yer Tutucusu 9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smtClean="0"/>
              <a:t>Başarıya Giden Yolda Motivasyon</a:t>
            </a:r>
          </a:p>
        </p:txBody>
      </p:sp>
      <p:sp>
        <p:nvSpPr>
          <p:cNvPr id="49156" name="Metin Yer Tutucusu 5"/>
          <p:cNvSpPr>
            <a:spLocks noGrp="1"/>
          </p:cNvSpPr>
          <p:nvPr>
            <p:ph type="body" idx="1"/>
          </p:nvPr>
        </p:nvSpPr>
        <p:spPr bwMode="auto">
          <a:xfrm>
            <a:off x="585800" y="1509713"/>
            <a:ext cx="2257425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/>
            <a:r>
              <a:rPr lang="tr-TR" sz="2200" smtClean="0"/>
              <a:t>Kazanma Sanatı</a:t>
            </a:r>
          </a:p>
        </p:txBody>
      </p:sp>
      <p:sp>
        <p:nvSpPr>
          <p:cNvPr id="49157" name="Metin Yer Tutucusu 7"/>
          <p:cNvSpPr>
            <a:spLocks noGrp="1"/>
          </p:cNvSpPr>
          <p:nvPr>
            <p:ph type="body" sz="quarter" idx="3"/>
          </p:nvPr>
        </p:nvSpPr>
        <p:spPr bwMode="auto">
          <a:xfrm>
            <a:off x="3559175" y="1522413"/>
            <a:ext cx="2014538" cy="43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tr-TR" sz="2200" smtClean="0"/>
              <a:t>  Forrest Gump</a:t>
            </a:r>
          </a:p>
        </p:txBody>
      </p:sp>
      <p:sp>
        <p:nvSpPr>
          <p:cNvPr id="49158" name="Metin Yer Tutucusu 7"/>
          <p:cNvSpPr txBox="1"/>
          <p:nvPr/>
        </p:nvSpPr>
        <p:spPr bwMode="auto">
          <a:xfrm>
            <a:off x="6283325" y="1522413"/>
            <a:ext cx="21478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sz="2200" b="1"/>
              <a:t>  Kör Nokta</a:t>
            </a:r>
          </a:p>
        </p:txBody>
      </p:sp>
      <p:pic>
        <p:nvPicPr>
          <p:cNvPr id="49159" name="Picture 2" descr="http://www.haberler.com/haber-resimleri/073/kazanma-sanati-9-aralik-ta-sinemalarda-3174073_547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957388"/>
            <a:ext cx="23733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12" y="1978028"/>
            <a:ext cx="25193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6" descr="http://www.filmizlemex.net/resimler/kor-nok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70088"/>
            <a:ext cx="2592388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Başarı Basamağı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33538"/>
            <a:ext cx="6264696" cy="3816250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Başarıya Giden Yolda </a:t>
            </a:r>
            <a:r>
              <a:rPr lang="tr-TR" dirty="0" smtClean="0"/>
              <a:t>Motivasyon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z="2600" i="0" smtClean="0">
                <a:latin typeface="Comic Sans MS" panose="030F0702030302020204" pitchFamily="66" charset="0"/>
              </a:rPr>
              <a:t>Motivasyon ve Başarı İçin Öneriler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400" y="1633365"/>
            <a:ext cx="8785225" cy="39609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3000" dirty="0" smtClean="0">
                <a:latin typeface="Comic Sans MS" panose="030F0702030302020204" pitchFamily="66" charset="0"/>
              </a:rPr>
              <a:t>Kendinizi </a:t>
            </a:r>
            <a:r>
              <a:rPr lang="tr-TR" sz="3000" dirty="0">
                <a:latin typeface="Comic Sans MS" panose="030F0702030302020204" pitchFamily="66" charset="0"/>
              </a:rPr>
              <a:t>ödüllendirin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3000" dirty="0" smtClean="0">
                <a:latin typeface="Comic Sans MS" panose="030F0702030302020204" pitchFamily="66" charset="0"/>
              </a:rPr>
              <a:t>Enerjinizi ve motivasyonunuzu düşüren durum ve kişilerden uzak durun </a:t>
            </a:r>
            <a:r>
              <a:rPr lang="tr-TR" sz="3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tr-TR" sz="3000" dirty="0" smtClean="0">
                <a:latin typeface="Comic Sans MS" panose="030F0702030302020204" pitchFamily="66" charset="0"/>
              </a:rPr>
              <a:t>(</a:t>
            </a:r>
            <a:r>
              <a:rPr lang="tr-TR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r>
              <a:rPr lang="tr-TR" sz="3000" dirty="0" smtClean="0">
                <a:latin typeface="Comic Sans MS" panose="030F0702030302020204" pitchFamily="66" charset="0"/>
              </a:rPr>
              <a:t>)</a:t>
            </a:r>
            <a:endParaRPr lang="tr-TR" sz="3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Önceden elde ettiğiniz başarıları düşünün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Geleceği </a:t>
            </a:r>
            <a:r>
              <a:rPr lang="tr-TR" sz="2800" dirty="0">
                <a:latin typeface="Comic Sans MS" panose="030F0702030302020204" pitchFamily="66" charset="0"/>
              </a:rPr>
              <a:t>gözünüzde canlandırın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Başarı ve motivasyon ile ilgili kitaplar okuyun</a:t>
            </a:r>
            <a:endParaRPr lang="tr-TR" sz="30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000" dirty="0" smtClean="0">
                <a:latin typeface="Comic Sans MS" panose="030F0702030302020204" pitchFamily="66" charset="0"/>
              </a:rPr>
              <a:t>							</a:t>
            </a:r>
            <a:endParaRPr lang="tr-TR" sz="1800" dirty="0">
              <a:latin typeface="Monotype Corsiva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3000" u="sng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3000" dirty="0">
              <a:latin typeface="Comic Sans MS" panose="030F0702030302020204" pitchFamily="66" charset="0"/>
            </a:endParaRPr>
          </a:p>
        </p:txBody>
      </p:sp>
      <p:sp>
        <p:nvSpPr>
          <p:cNvPr id="50180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  <p:sp>
        <p:nvSpPr>
          <p:cNvPr id="50181" name="Metin kutusu 2"/>
          <p:cNvSpPr txBox="1">
            <a:spLocks noChangeArrowheads="1"/>
          </p:cNvSpPr>
          <p:nvPr/>
        </p:nvSpPr>
        <p:spPr bwMode="auto">
          <a:xfrm>
            <a:off x="7668344" y="5233770"/>
            <a:ext cx="12961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sz="1500" dirty="0">
                <a:latin typeface="Monotype Corsiva" pitchFamily="66" charset="0"/>
              </a:rPr>
              <a:t>*</a:t>
            </a:r>
            <a:r>
              <a:rPr lang="tr-TR" sz="1500" dirty="0" err="1">
                <a:solidFill>
                  <a:srgbClr val="FF0000"/>
                </a:solidFill>
                <a:latin typeface="Monotype Corsiva" pitchFamily="66" charset="0"/>
              </a:rPr>
              <a:t>nick</a:t>
            </a:r>
            <a:r>
              <a:rPr lang="tr-TR" sz="15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tr-TR" sz="1500" dirty="0" err="1">
                <a:solidFill>
                  <a:srgbClr val="FF0000"/>
                </a:solidFill>
                <a:latin typeface="Monotype Corsiva" pitchFamily="66" charset="0"/>
              </a:rPr>
              <a:t>vujicic</a:t>
            </a:r>
            <a:endParaRPr lang="tr-TR" sz="15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i="0" smtClean="0">
                <a:latin typeface="Comic Sans MS" panose="030F0702030302020204" pitchFamily="66" charset="0"/>
              </a:rPr>
              <a:t>Okunabilecek Kitaplar</a:t>
            </a:r>
          </a:p>
        </p:txBody>
      </p:sp>
      <p:sp>
        <p:nvSpPr>
          <p:cNvPr id="51203" name="Metin Yer Tutucusu 7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dirty="0" smtClean="0"/>
              <a:t>Başarıya Giden Yolda Motivasyon</a:t>
            </a:r>
          </a:p>
        </p:txBody>
      </p:sp>
      <p:sp>
        <p:nvSpPr>
          <p:cNvPr id="51204" name="Metin Yer Tutucusu 3"/>
          <p:cNvSpPr>
            <a:spLocks noGrp="1"/>
          </p:cNvSpPr>
          <p:nvPr>
            <p:ph type="body" idx="1"/>
          </p:nvPr>
        </p:nvSpPr>
        <p:spPr bwMode="auto">
          <a:xfrm>
            <a:off x="112725" y="1676400"/>
            <a:ext cx="4040187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/>
            <a:r>
              <a:rPr lang="tr-TR" sz="1600" dirty="0" smtClean="0"/>
              <a:t>Duygu ve Davranışlarımızın </a:t>
            </a:r>
          </a:p>
          <a:p>
            <a:pPr algn="ctr"/>
            <a:r>
              <a:rPr lang="tr-TR" sz="1600" dirty="0" smtClean="0"/>
              <a:t>Patronu olmak</a:t>
            </a:r>
          </a:p>
        </p:txBody>
      </p:sp>
      <p:pic>
        <p:nvPicPr>
          <p:cNvPr id="51207" name="Picture 2" descr="http://img.kitapyurdu.com/ImageServer/index.php?resimkod=470327&amp;boyut=300&amp;sayfa=165&amp;en=13,5&amp;set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220913"/>
            <a:ext cx="2436812" cy="322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Metin Yer Tutucusu 5"/>
          <p:cNvSpPr>
            <a:spLocks noGrp="1"/>
          </p:cNvSpPr>
          <p:nvPr>
            <p:ph type="body" sz="quarter" idx="3"/>
          </p:nvPr>
        </p:nvSpPr>
        <p:spPr bwMode="auto">
          <a:xfrm>
            <a:off x="3887793" y="1665287"/>
            <a:ext cx="2519363" cy="42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tr-TR" sz="1600" dirty="0" smtClean="0"/>
              <a:t>Günde Bir Doz Motivasyon</a:t>
            </a:r>
          </a:p>
        </p:txBody>
      </p:sp>
      <p:pic>
        <p:nvPicPr>
          <p:cNvPr id="51206" name="İçerik Yer Tutucusu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335213"/>
            <a:ext cx="203128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4" descr="http://img.kitapyurdu.com/ImageServer/index.php?resimkod=120795&amp;boyut=300&amp;sayfa=170&amp;en=13,5&amp;set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220913"/>
            <a:ext cx="219551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Metin Yer Tutucusu 5"/>
          <p:cNvSpPr txBox="1"/>
          <p:nvPr/>
        </p:nvSpPr>
        <p:spPr bwMode="auto">
          <a:xfrm>
            <a:off x="6407150" y="1689528"/>
            <a:ext cx="2628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sz="1600" b="1" dirty="0"/>
              <a:t>Üşünme Erteleme Vazgeçme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i="0" dirty="0" smtClean="0">
                <a:latin typeface="Comic Sans MS" panose="030F0702030302020204" pitchFamily="66" charset="0"/>
              </a:rPr>
              <a:t>Okunabilecek Kitaplar</a:t>
            </a:r>
          </a:p>
        </p:txBody>
      </p:sp>
      <p:sp>
        <p:nvSpPr>
          <p:cNvPr id="18" name="Metin Yer Tutucusu 3"/>
          <p:cNvSpPr>
            <a:spLocks noGrp="1"/>
          </p:cNvSpPr>
          <p:nvPr>
            <p:ph type="body" sz="quarter" idx="13"/>
          </p:nvPr>
        </p:nvSpPr>
        <p:spPr bwMode="auto">
          <a:xfrm>
            <a:off x="6070778" y="1489354"/>
            <a:ext cx="2448272" cy="392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/>
            <a:r>
              <a:rPr lang="tr-TR" sz="1500" dirty="0" smtClean="0"/>
              <a:t>Farklı Motivasyon Teknikleri</a:t>
            </a:r>
          </a:p>
        </p:txBody>
      </p:sp>
      <p:sp>
        <p:nvSpPr>
          <p:cNvPr id="52228" name="Metin Yer Tutucusu 3"/>
          <p:cNvSpPr>
            <a:spLocks noGrp="1"/>
          </p:cNvSpPr>
          <p:nvPr>
            <p:ph type="body" idx="1"/>
          </p:nvPr>
        </p:nvSpPr>
        <p:spPr bwMode="auto">
          <a:xfrm>
            <a:off x="542662" y="1489354"/>
            <a:ext cx="2011362" cy="392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tr-TR" sz="1600" dirty="0" smtClean="0"/>
              <a:t>Avcunuzdaki Kelebek</a:t>
            </a:r>
          </a:p>
        </p:txBody>
      </p:sp>
      <p:pic>
        <p:nvPicPr>
          <p:cNvPr id="14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02" y="2209800"/>
            <a:ext cx="2094783" cy="3095625"/>
          </a:xfrm>
        </p:spPr>
      </p:pic>
      <p:sp>
        <p:nvSpPr>
          <p:cNvPr id="15" name="Metin Yer Tutucusu 3"/>
          <p:cNvSpPr>
            <a:spLocks noGrp="1"/>
          </p:cNvSpPr>
          <p:nvPr>
            <p:ph type="body" sz="quarter" idx="3"/>
          </p:nvPr>
        </p:nvSpPr>
        <p:spPr bwMode="auto">
          <a:xfrm>
            <a:off x="3491880" y="1489354"/>
            <a:ext cx="2011362" cy="392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/>
            <a:r>
              <a:rPr lang="tr-TR" sz="1600" dirty="0" smtClean="0"/>
              <a:t>Aşil Sendromu</a:t>
            </a:r>
          </a:p>
        </p:txBody>
      </p:sp>
      <p:sp>
        <p:nvSpPr>
          <p:cNvPr id="52227" name="Metin Yer Tutucusu 7"/>
          <p:cNvSpPr>
            <a:spLocks noGrp="1"/>
          </p:cNvSpPr>
          <p:nvPr>
            <p:ph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dirty="0" smtClean="0"/>
              <a:t>Başarıya Giden Yolda Motivasyon</a:t>
            </a:r>
          </a:p>
        </p:txBody>
      </p:sp>
      <p:pic>
        <p:nvPicPr>
          <p:cNvPr id="52229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1896"/>
            <a:ext cx="2014472" cy="27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455418" y="4843828"/>
            <a:ext cx="245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 smtClean="0"/>
              <a:t>Kendinizi </a:t>
            </a:r>
            <a:r>
              <a:rPr lang="tr-TR" sz="1000" dirty="0"/>
              <a:t>nasıl </a:t>
            </a:r>
            <a:r>
              <a:rPr lang="tr-TR" sz="1000" dirty="0" smtClean="0"/>
              <a:t>keşfedersiniz?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 smtClean="0"/>
              <a:t>Hedeflerinizi </a:t>
            </a:r>
            <a:r>
              <a:rPr lang="tr-TR" sz="1000" dirty="0"/>
              <a:t>nasıl </a:t>
            </a:r>
            <a:r>
              <a:rPr lang="tr-TR" sz="1000" dirty="0" smtClean="0"/>
              <a:t>belirlersiniz?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 smtClean="0"/>
              <a:t>Hedeflerinize </a:t>
            </a:r>
            <a:r>
              <a:rPr lang="tr-TR" sz="1000" dirty="0"/>
              <a:t>giden yolda nasıl ilerlersiniz? </a:t>
            </a:r>
            <a:endParaRPr lang="tr-TR" sz="1000" dirty="0" smtClean="0"/>
          </a:p>
        </p:txBody>
      </p:sp>
      <p:sp>
        <p:nvSpPr>
          <p:cNvPr id="16" name="Metin kutusu 15"/>
          <p:cNvSpPr txBox="1"/>
          <p:nvPr/>
        </p:nvSpPr>
        <p:spPr>
          <a:xfrm>
            <a:off x="3275856" y="4843827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 smtClean="0"/>
              <a:t>Başka </a:t>
            </a:r>
            <a:r>
              <a:rPr lang="tr-TR" sz="1000" dirty="0"/>
              <a:t>insanların hakkınızda düşündüklerinden kaygı duyuyor </a:t>
            </a:r>
            <a:r>
              <a:rPr lang="tr-TR" sz="1000" dirty="0" smtClean="0"/>
              <a:t>musunuz?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 smtClean="0"/>
              <a:t> Başkalarının </a:t>
            </a:r>
            <a:r>
              <a:rPr lang="tr-TR" sz="1000" dirty="0"/>
              <a:t>önünde bir iş yapmanız gerektiği zaman korkuyor veya telâşlanıyor </a:t>
            </a:r>
            <a:r>
              <a:rPr lang="tr-TR" sz="1000" dirty="0" smtClean="0"/>
              <a:t>musunuz?</a:t>
            </a:r>
            <a:endParaRPr lang="tr-TR" sz="1000" dirty="0"/>
          </a:p>
        </p:txBody>
      </p:sp>
      <p:pic>
        <p:nvPicPr>
          <p:cNvPr id="6146" name="Picture 2" descr="C:\Users\User\Desktop\phpThumb_generated_thumbnai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99" y="1951896"/>
            <a:ext cx="2016225" cy="27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6084168" y="484382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 smtClean="0"/>
              <a:t>Sınavlara hazırlanan öğrencilere yönelik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 smtClean="0"/>
              <a:t> Özellikle anne, babalar ve öğretmenlerin okuması gereken bir kitap…</a:t>
            </a:r>
            <a:endParaRPr lang="tr-TR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Unvan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i="0" dirty="0" smtClean="0">
                <a:latin typeface="Comic Sans MS" panose="030F0702030302020204" pitchFamily="66" charset="0"/>
              </a:rPr>
              <a:t>Okunabilecek Kitaplar</a:t>
            </a:r>
          </a:p>
        </p:txBody>
      </p:sp>
      <p:sp>
        <p:nvSpPr>
          <p:cNvPr id="15" name="Metin Yer Tutucusu 3"/>
          <p:cNvSpPr>
            <a:spLocks noGrp="1"/>
          </p:cNvSpPr>
          <p:nvPr>
            <p:ph type="body" sz="quarter" idx="13"/>
          </p:nvPr>
        </p:nvSpPr>
        <p:spPr bwMode="auto">
          <a:xfrm>
            <a:off x="3419872" y="1489354"/>
            <a:ext cx="2304256" cy="392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/>
            <a:r>
              <a:rPr lang="tr-TR" sz="1400" dirty="0" smtClean="0"/>
              <a:t>Başarma Cesaretini Gösterin</a:t>
            </a:r>
          </a:p>
        </p:txBody>
      </p:sp>
      <p:sp>
        <p:nvSpPr>
          <p:cNvPr id="52228" name="Metin Yer Tutucusu 3"/>
          <p:cNvSpPr>
            <a:spLocks noGrp="1"/>
          </p:cNvSpPr>
          <p:nvPr>
            <p:ph type="body" idx="1"/>
          </p:nvPr>
        </p:nvSpPr>
        <p:spPr bwMode="auto">
          <a:xfrm>
            <a:off x="577111" y="1489354"/>
            <a:ext cx="2085122" cy="392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tr-TR" sz="1600" dirty="0" smtClean="0"/>
              <a:t>Her şey seninle başlar</a:t>
            </a:r>
          </a:p>
        </p:txBody>
      </p:sp>
      <p:sp>
        <p:nvSpPr>
          <p:cNvPr id="52227" name="Metin Yer Tutucusu 7"/>
          <p:cNvSpPr>
            <a:spLocks noGrp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dirty="0" smtClean="0"/>
              <a:t>Başarıya Giden Yolda Motivasyon</a:t>
            </a:r>
          </a:p>
        </p:txBody>
      </p:sp>
      <p:sp>
        <p:nvSpPr>
          <p:cNvPr id="18" name="Metin Yer Tutucusu 3"/>
          <p:cNvSpPr>
            <a:spLocks noGrp="1"/>
          </p:cNvSpPr>
          <p:nvPr>
            <p:ph type="body" sz="quarter" idx="3"/>
          </p:nvPr>
        </p:nvSpPr>
        <p:spPr bwMode="auto">
          <a:xfrm>
            <a:off x="6070778" y="1489354"/>
            <a:ext cx="2448272" cy="392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/>
            <a:r>
              <a:rPr lang="tr-TR" sz="1500" dirty="0" smtClean="0"/>
              <a:t>İnsan İsterse</a:t>
            </a:r>
          </a:p>
        </p:txBody>
      </p:sp>
      <p:pic>
        <p:nvPicPr>
          <p:cNvPr id="1026" name="Picture 2" descr="C:\Users\User\Desktop\65791_her-sey-seninle-bas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1896"/>
            <a:ext cx="2160240" cy="27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nsanisterseazminzaferioykuleri3_3225_48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8165"/>
            <a:ext cx="2016224" cy="27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09" y="1967242"/>
            <a:ext cx="2058029" cy="2762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Motivasyon ve başarı..</a:t>
            </a:r>
            <a:endParaRPr lang="tr-TR" dirty="0"/>
          </a:p>
        </p:txBody>
      </p:sp>
      <p:sp>
        <p:nvSpPr>
          <p:cNvPr id="51203" name="Metin Yer Tutucusu 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tr-TR" smtClean="0"/>
              <a:t>Başarıya Giden Yolda Motivasyon</a:t>
            </a:r>
          </a:p>
        </p:txBody>
      </p:sp>
      <p:pic>
        <p:nvPicPr>
          <p:cNvPr id="7170" name="Picture 2" descr="C:\Users\User\Desktop\SY_018-COCUKLARIN-DERS-MOTIVASYO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9348"/>
            <a:ext cx="4824536" cy="41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fatih\Desktop\motivasyon resimler\mot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71925" y="2017713"/>
            <a:ext cx="4140200" cy="25749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335" dirty="0"/>
              <a:t> </a:t>
            </a:r>
            <a:r>
              <a:rPr lang="tr-TR" sz="2400" dirty="0"/>
              <a:t>"Zorluklar ve mücadeleler yaşamı ilginç, onların üstesinden gelmek ise yaşamı anlamlı kılandır"</a:t>
            </a:r>
            <a:endParaRPr lang="tr-TR" sz="2335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335" dirty="0"/>
              <a:t>                                                          	        	</a:t>
            </a:r>
            <a:r>
              <a:rPr lang="tr-TR" sz="2400" b="1" dirty="0" err="1"/>
              <a:t>Joshua</a:t>
            </a:r>
            <a:r>
              <a:rPr lang="tr-TR" sz="2400" b="1" dirty="0"/>
              <a:t> J. Marine</a:t>
            </a:r>
            <a:endParaRPr lang="tr-TR" sz="2335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8105" y="-79732"/>
            <a:ext cx="8136904" cy="1785104"/>
          </a:xfrm>
          <a:prstGeom prst="rect">
            <a:avLst/>
          </a:prstGeom>
          <a:noFill/>
        </p:spPr>
        <p:txBody>
          <a:bodyPr lIns="76200" tIns="38100" rIns="76200" bIns="381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MOTİVASYONUNUZ TAM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BAŞARILARINIZ DAİM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YOLUNUZ AÇIK OLSUN..</a:t>
            </a:r>
          </a:p>
        </p:txBody>
      </p:sp>
      <p:pic>
        <p:nvPicPr>
          <p:cNvPr id="8194" name="Picture 2" descr="C:\Users\User\Desktop\e-seminer\gulm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36" y="1705372"/>
            <a:ext cx="57606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Başarı Basamağı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633538"/>
            <a:ext cx="6264696" cy="3816250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Başarıya Giden Yolda </a:t>
            </a:r>
            <a:r>
              <a:rPr lang="tr-TR" dirty="0" smtClean="0"/>
              <a:t>Motivasyon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553244"/>
            <a:ext cx="7777162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0" kern="0" dirty="0" smtClean="0">
                <a:solidFill>
                  <a:prstClr val="black"/>
                </a:solidFill>
                <a:latin typeface="Comic Sans MS" panose="030F0702030302020204"/>
              </a:rPr>
              <a:t>Siz Hangi Basamakta </a:t>
            </a:r>
            <a:br>
              <a:rPr lang="tr-TR" sz="2800" i="0" kern="0" dirty="0" smtClean="0">
                <a:solidFill>
                  <a:prstClr val="black"/>
                </a:solidFill>
                <a:latin typeface="Comic Sans MS" panose="030F0702030302020204"/>
              </a:rPr>
            </a:br>
            <a:r>
              <a:rPr lang="tr-TR" sz="2800" i="0" kern="0" dirty="0" smtClean="0">
                <a:solidFill>
                  <a:prstClr val="black"/>
                </a:solidFill>
                <a:latin typeface="Comic Sans MS" panose="030F0702030302020204"/>
              </a:rPr>
              <a:t>olduğunuzu düşünüyorsunuz?</a:t>
            </a:r>
            <a:endParaRPr lang="tr-TR" sz="2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25" y="1489349"/>
            <a:ext cx="5059459" cy="4007592"/>
          </a:xfrm>
        </p:spPr>
      </p:pic>
      <p:sp>
        <p:nvSpPr>
          <p:cNvPr id="12292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smtClean="0"/>
              <a:t>Başarıya Giden Yolda Motivasyon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Eğitimde Başarıya Giden Yol…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92" y="1633538"/>
            <a:ext cx="5888103" cy="3671887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Başarıya Giden Yolda Motivasyon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Unvan 1"/>
          <p:cNvSpPr>
            <a:spLocks noGrp="1"/>
          </p:cNvSpPr>
          <p:nvPr>
            <p:ph type="title"/>
          </p:nvPr>
        </p:nvSpPr>
        <p:spPr bwMode="auto">
          <a:xfrm>
            <a:off x="677863" y="588963"/>
            <a:ext cx="777716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spcBef>
                <a:spcPct val="50000"/>
              </a:spcBef>
            </a:pPr>
            <a:r>
              <a:rPr lang="tr-TR" sz="4000" i="0" smtClean="0">
                <a:solidFill>
                  <a:srgbClr val="000000"/>
                </a:solidFill>
                <a:latin typeface="Comic Sans MS" panose="030F0702030302020204" pitchFamily="66" charset="0"/>
              </a:rPr>
              <a:t>EĞİTİMDE</a:t>
            </a:r>
            <a:br>
              <a:rPr lang="tr-TR" sz="4000" i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tr-TR" sz="4000" smtClean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5" y="1381128"/>
            <a:ext cx="8218487" cy="258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Metin Yer Tutucusu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tr-TR" dirty="0" smtClean="0"/>
              <a:t>Başarıya Giden Yolda Motivasyon</a:t>
            </a:r>
          </a:p>
        </p:txBody>
      </p:sp>
      <p:sp>
        <p:nvSpPr>
          <p:cNvPr id="6" name="İçerik Yer Tutucusu 1"/>
          <p:cNvSpPr>
            <a:spLocks noGrp="1"/>
          </p:cNvSpPr>
          <p:nvPr/>
        </p:nvSpPr>
        <p:spPr>
          <a:xfrm>
            <a:off x="2351088" y="2497138"/>
            <a:ext cx="4895850" cy="30972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Hedef belirlemek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Plân </a:t>
            </a: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yapmak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Ertelememek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Etkili ve verimli </a:t>
            </a:r>
            <a:r>
              <a:rPr lang="tr-T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çalışma yollarını </a:t>
            </a:r>
            <a:r>
              <a:rPr lang="tr-T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öğrenmek</a:t>
            </a:r>
            <a:endParaRPr lang="tr-T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Symbol" pitchFamily="18" charset="2"/>
              <a:buBlip>
                <a:blip r:embed="rId4"/>
              </a:buBlip>
              <a:defRPr/>
            </a:pP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Motivasyonu </a:t>
            </a:r>
            <a:r>
              <a:rPr lang="tr-T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sağlamak</a:t>
            </a:r>
            <a:endParaRPr lang="tr-T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ClrTx/>
              <a:buSzTx/>
              <a:buFont typeface="Symbol" pitchFamily="18" charset="2"/>
              <a:buNone/>
              <a:defRPr/>
            </a:pPr>
            <a:endParaRPr lang="tr-TR" sz="3600" kern="0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ÖF e-Ders Notu">
  <a:themeElements>
    <a:clrScheme name="e-Ders Not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-Ders Notu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1192</Words>
  <Application>Microsoft Office PowerPoint</Application>
  <PresentationFormat>Ekran Gösterisi (16:10)</PresentationFormat>
  <Paragraphs>250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AÖF e-Ders Notu</vt:lpstr>
      <vt:lpstr>PowerPoint Sunusu</vt:lpstr>
      <vt:lpstr>SEMİNER AKIŞI </vt:lpstr>
      <vt:lpstr>BAŞARI NEDİR </vt:lpstr>
      <vt:lpstr>Başarı Algımız</vt:lpstr>
      <vt:lpstr>Başarı Basamağı</vt:lpstr>
      <vt:lpstr>Başarı Basamağı</vt:lpstr>
      <vt:lpstr>Siz Hangi Basamakta  olduğunuzu düşünüyorsunuz?</vt:lpstr>
      <vt:lpstr>Eğitimde Başarıya Giden Yol…</vt:lpstr>
      <vt:lpstr>EĞİTİMDE </vt:lpstr>
      <vt:lpstr>1-Hedef Belirlemek</vt:lpstr>
      <vt:lpstr>Hedefini belirle, hayatını değiştir..!</vt:lpstr>
      <vt:lpstr>2-Plan Yapmak</vt:lpstr>
      <vt:lpstr>3-Erteleme-mek</vt:lpstr>
      <vt:lpstr>PowerPoint Sunusu</vt:lpstr>
      <vt:lpstr>PowerPoint Sunusu</vt:lpstr>
      <vt:lpstr>4-Etkili ve verimli Çalışma Yollarını Öğrenmek</vt:lpstr>
      <vt:lpstr>Etkili ve verimli Çalışma Yollarını Öğrenmek</vt:lpstr>
      <vt:lpstr>EĞİTİMDE </vt:lpstr>
      <vt:lpstr>5-Motivasyonu Sağlamak</vt:lpstr>
      <vt:lpstr>Motivasyon Nedir?</vt:lpstr>
      <vt:lpstr>Motivasyon Nedir?</vt:lpstr>
      <vt:lpstr>Motivasyon</vt:lpstr>
      <vt:lpstr>Motivasyon</vt:lpstr>
      <vt:lpstr>İhtiyaçlar Hiyerarşisi</vt:lpstr>
      <vt:lpstr>Değişen Günümüz İhtiyaçlar Hiyerarşisi </vt:lpstr>
      <vt:lpstr>İhtiyaçlar Hiyerarşisi</vt:lpstr>
      <vt:lpstr>MOTİVASYONU ETKİLEYEN FAKTÖRLER</vt:lpstr>
      <vt:lpstr>MOTİVASYONU ETKİLEYEN DIŞ ETKENLER</vt:lpstr>
      <vt:lpstr>MOTİVASYONU ENGELLEYEN DIŞ ETKENLER</vt:lpstr>
      <vt:lpstr>MOTİVASYONU ENGELLEYEN DIŞ ETKENLER</vt:lpstr>
      <vt:lpstr>MOTİVASYONU ETKİLEYEN İÇ ETKENLER</vt:lpstr>
      <vt:lpstr>1.ÇALIŞMA İSTEKSİZLİĞİ</vt:lpstr>
      <vt:lpstr>2.KENDİNE GÜVENMEME</vt:lpstr>
      <vt:lpstr>ÇARESİZLİĞİ ÖĞRENMİŞİZDİR ASLINDA..</vt:lpstr>
      <vt:lpstr>3.UMUTSUZLUĞA KAPIL-MA!  Oyunda KAL!</vt:lpstr>
      <vt:lpstr>Bir hayalimiz varsa, vazgeçmeyiz asla..! Olur mu olur, bal gibi olur</vt:lpstr>
      <vt:lpstr>Umut’unuz en etkili ilacınızdır </vt:lpstr>
      <vt:lpstr>Umudumuzu yeter ki kaybetmeyelim;)</vt:lpstr>
      <vt:lpstr>MOTİVASYON TÜRLERİ</vt:lpstr>
      <vt:lpstr>İçsel Motivasyon</vt:lpstr>
      <vt:lpstr>İçsel Motivasyon</vt:lpstr>
      <vt:lpstr>Dışsal Motivasyon</vt:lpstr>
      <vt:lpstr>Dışsal Motivasyon</vt:lpstr>
      <vt:lpstr>Başarı ve İçsel Motivasyon</vt:lpstr>
      <vt:lpstr>Başarı ve İçsel Motivasyon</vt:lpstr>
      <vt:lpstr>Motivasyon ve Başarı İçin Öneriler</vt:lpstr>
      <vt:lpstr>İzlenebilecek Filmler</vt:lpstr>
      <vt:lpstr>İzlenebilecek Filmler</vt:lpstr>
      <vt:lpstr>İzlenebilecek Filmler</vt:lpstr>
      <vt:lpstr>Motivasyon ve Başarı İçin Öneriler</vt:lpstr>
      <vt:lpstr>Okunabilecek Kitaplar</vt:lpstr>
      <vt:lpstr>Okunabilecek Kitaplar</vt:lpstr>
      <vt:lpstr>Okunabilecek Kitaplar</vt:lpstr>
      <vt:lpstr>Motivasyon ve başarı..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BAŞARIYA GİDEN YOLDA MOTİVASYON</dc:title>
  <dc:creator>ferhat bay</dc:creator>
  <cp:lastModifiedBy>sacfl</cp:lastModifiedBy>
  <cp:revision>163</cp:revision>
  <dcterms:created xsi:type="dcterms:W3CDTF">2020-04-21T11:22:22Z</dcterms:created>
  <dcterms:modified xsi:type="dcterms:W3CDTF">2021-04-19T10:39:07Z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